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38" r:id="rId2"/>
    <p:sldMasterId id="2147483752" r:id="rId3"/>
  </p:sldMasterIdLst>
  <p:notesMasterIdLst>
    <p:notesMasterId r:id="rId59"/>
  </p:notesMasterIdLst>
  <p:sldIdLst>
    <p:sldId id="342" r:id="rId4"/>
    <p:sldId id="264" r:id="rId5"/>
    <p:sldId id="269" r:id="rId6"/>
    <p:sldId id="275" r:id="rId7"/>
    <p:sldId id="274" r:id="rId8"/>
    <p:sldId id="349" r:id="rId9"/>
    <p:sldId id="276" r:id="rId10"/>
    <p:sldId id="278" r:id="rId11"/>
    <p:sldId id="343" r:id="rId12"/>
    <p:sldId id="270" r:id="rId13"/>
    <p:sldId id="271" r:id="rId14"/>
    <p:sldId id="279" r:id="rId15"/>
    <p:sldId id="280" r:id="rId16"/>
    <p:sldId id="350" r:id="rId17"/>
    <p:sldId id="292" r:id="rId18"/>
    <p:sldId id="293" r:id="rId19"/>
    <p:sldId id="294" r:id="rId20"/>
    <p:sldId id="344" r:id="rId21"/>
    <p:sldId id="272" r:id="rId22"/>
    <p:sldId id="295" r:id="rId23"/>
    <p:sldId id="296" r:id="rId24"/>
    <p:sldId id="297" r:id="rId25"/>
    <p:sldId id="298" r:id="rId26"/>
    <p:sldId id="299" r:id="rId27"/>
    <p:sldId id="300" r:id="rId28"/>
    <p:sldId id="301" r:id="rId29"/>
    <p:sldId id="345" r:id="rId30"/>
    <p:sldId id="307" r:id="rId31"/>
    <p:sldId id="302" r:id="rId32"/>
    <p:sldId id="352" r:id="rId33"/>
    <p:sldId id="308" r:id="rId34"/>
    <p:sldId id="309" r:id="rId35"/>
    <p:sldId id="303" r:id="rId36"/>
    <p:sldId id="304" r:id="rId37"/>
    <p:sldId id="306" r:id="rId38"/>
    <p:sldId id="310" r:id="rId39"/>
    <p:sldId id="351" r:id="rId40"/>
    <p:sldId id="311" r:id="rId41"/>
    <p:sldId id="346" r:id="rId42"/>
    <p:sldId id="312" r:id="rId43"/>
    <p:sldId id="313" r:id="rId44"/>
    <p:sldId id="314" r:id="rId45"/>
    <p:sldId id="315" r:id="rId46"/>
    <p:sldId id="316" r:id="rId47"/>
    <p:sldId id="317" r:id="rId48"/>
    <p:sldId id="319" r:id="rId49"/>
    <p:sldId id="347" r:id="rId50"/>
    <p:sldId id="320" r:id="rId51"/>
    <p:sldId id="321" r:id="rId52"/>
    <p:sldId id="330" r:id="rId53"/>
    <p:sldId id="329" r:id="rId54"/>
    <p:sldId id="328" r:id="rId55"/>
    <p:sldId id="354" r:id="rId56"/>
    <p:sldId id="355" r:id="rId57"/>
    <p:sldId id="348" r:id="rId58"/>
  </p:sldIdLst>
  <p:sldSz cx="9144000" cy="6858000" type="screen4x3"/>
  <p:notesSz cx="6858000" cy="9144000"/>
  <p:custShowLst>
    <p:custShow name="自定义放映 1" id="0">
      <p:sldLst>
        <p:sld r:id="rId16"/>
      </p:sldLst>
    </p:custShow>
  </p:custShow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324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F81BD"/>
    <a:srgbClr val="F8F8F8"/>
    <a:srgbClr val="003399"/>
    <a:srgbClr val="006600"/>
    <a:srgbClr val="0000FF"/>
    <a:srgbClr val="000099"/>
    <a:srgbClr val="FF9966"/>
    <a:srgbClr val="9900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4" d="100"/>
          <a:sy n="104" d="100"/>
        </p:scale>
        <p:origin x="-1188" y="-90"/>
      </p:cViewPr>
      <p:guideLst>
        <p:guide orient="horz" pos="3249"/>
        <p:guide pos="2880"/>
      </p:guideLst>
    </p:cSldViewPr>
  </p:slideViewPr>
  <p:notesTextViewPr>
    <p:cViewPr>
      <p:scale>
        <a:sx n="100" d="100"/>
        <a:sy n="100" d="100"/>
      </p:scale>
      <p:origin x="0" y="0"/>
    </p:cViewPr>
  </p:notesTextViewPr>
  <p:sorterViewPr>
    <p:cViewPr>
      <p:scale>
        <a:sx n="66" d="100"/>
        <a:sy n="66" d="100"/>
      </p:scale>
      <p:origin x="0" y="0"/>
    </p:cViewPr>
  </p:sorterViewPr>
  <p:gridSpacing cx="72033" cy="72033"/>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4"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idx="4294967295"/>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endParaRPr lang="zh-CN" altLang="en-US"/>
          </a:p>
        </p:txBody>
      </p:sp>
      <p:sp>
        <p:nvSpPr>
          <p:cNvPr id="4099"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fld id="{06A82F4C-F28B-414F-A260-743657907657}" type="datetime1">
              <a:rPr lang="zh-CN" altLang="en-US"/>
              <a:pPr/>
              <a:t>2018/12/24</a:t>
            </a:fld>
            <a:endParaRPr lang="zh-CN" altLang="en-US"/>
          </a:p>
        </p:txBody>
      </p:sp>
      <p:sp>
        <p:nvSpPr>
          <p:cNvPr id="4100" name="幻灯片图像占位符 3"/>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4101" name="备注占位符 4"/>
          <p:cNvSpPr>
            <a:spLocks noGrp="1" noRot="1" noChangeAspect="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vl1pPr>
          </a:lstStyle>
          <a:p>
            <a:endParaRPr lang="zh-CN" altLang="en-US"/>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vl1pPr>
          </a:lstStyle>
          <a:p>
            <a:fld id="{06B110C2-BBD1-4FE2-A495-F85888C81E23}" type="slidenum">
              <a:rPr lang="zh-CN" altLang="en-US"/>
              <a:pPr/>
              <a:t>‹#›</a:t>
            </a:fld>
            <a:endParaRPr lang="en-US"/>
          </a:p>
        </p:txBody>
      </p:sp>
    </p:spTree>
    <p:extLst>
      <p:ext uri="{BB962C8B-B14F-4D97-AF65-F5344CB8AC3E}">
        <p14:creationId xmlns:p14="http://schemas.microsoft.com/office/powerpoint/2010/main" val="4043888449"/>
      </p:ext>
    </p:extLst>
  </p:cSld>
  <p:clrMap bg1="lt1" tx1="dk1" bg2="lt2" tx2="dk2" accent1="accent1" accent2="accent2" accent3="accent3" accent4="accent4" accent5="accent5" accent6="accent6" hlink="hlink" folHlink="folHlink"/>
  <p:notesStyle>
    <a:lvl1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43000" y="685800"/>
            <a:ext cx="4572000" cy="3429000"/>
          </a:xfrm>
          <a:ln/>
        </p:spPr>
      </p:sp>
      <p:sp>
        <p:nvSpPr>
          <p:cNvPr id="43011" name="Rectangle 3"/>
          <p:cNvSpPr>
            <a:spLocks noGrp="1" noChangeArrowheads="1"/>
          </p:cNvSpPr>
          <p:nvPr>
            <p:ph type="body" idx="1"/>
          </p:nvPr>
        </p:nvSpPr>
        <p:spPr>
          <a:noFill/>
          <a:ln/>
        </p:spPr>
        <p:txBody>
          <a:bodyPr/>
          <a:lstStyle/>
          <a:p>
            <a:pPr eaLnBrk="1" hangingPunct="1"/>
            <a:r>
              <a:rPr lang="zh-CN" altLang="en-US" dirty="0">
                <a:ea typeface="宋体" charset="-122"/>
              </a:rPr>
              <a:t>标题一，做动画</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B110C2-BBD1-4FE2-A495-F85888C81E23}" type="slidenum">
              <a:rPr lang="zh-CN" altLang="en-US" smtClean="0"/>
              <a:pPr/>
              <a:t>16</a:t>
            </a:fld>
            <a:endParaRPr lang="en-US"/>
          </a:p>
        </p:txBody>
      </p:sp>
    </p:spTree>
    <p:extLst>
      <p:ext uri="{BB962C8B-B14F-4D97-AF65-F5344CB8AC3E}">
        <p14:creationId xmlns:p14="http://schemas.microsoft.com/office/powerpoint/2010/main" val="3438030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65993" y="1600203"/>
            <a:ext cx="8374674"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8098" y="274641"/>
            <a:ext cx="2092569"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65994" y="274641"/>
            <a:ext cx="6141427"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5993" y="-26988"/>
            <a:ext cx="8374674"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465992" y="1268416"/>
            <a:ext cx="4116266"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2936" y="1268416"/>
            <a:ext cx="4117731"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97525" y="2130428"/>
            <a:ext cx="7910146" cy="1470025"/>
          </a:xfrm>
        </p:spPr>
        <p:txBody>
          <a:bodyPr/>
          <a:lstStyle/>
          <a:p>
            <a:r>
              <a:rPr lang="zh-CN" altLang="en-US"/>
              <a:t>单击此处编辑母版标题样式</a:t>
            </a:r>
          </a:p>
        </p:txBody>
      </p:sp>
      <p:sp>
        <p:nvSpPr>
          <p:cNvPr id="3" name="副标题 2"/>
          <p:cNvSpPr>
            <a:spLocks noGrp="1"/>
          </p:cNvSpPr>
          <p:nvPr>
            <p:ph type="subTitle" idx="1"/>
          </p:nvPr>
        </p:nvSpPr>
        <p:spPr>
          <a:xfrm>
            <a:off x="1396513" y="3886200"/>
            <a:ext cx="6513634"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2018/12/24</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2018/12/24</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0C913308-F349-4B6D-A68A-DD1791B4A57B}" type="slidenum">
              <a:rPr lang="zh-CN" altLang="en-US" smtClean="0"/>
              <a:pPr/>
              <a:t>‹#›</a:t>
            </a:fld>
            <a:endParaRPr lang="zh-CN" altLang="en-US"/>
          </a:p>
        </p:txBody>
      </p:sp>
    </p:spTree>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356350"/>
            <a:ext cx="2133600" cy="365125"/>
          </a:xfrm>
          <a:prstGeom prst="rect">
            <a:avLst/>
          </a:prstGeom>
        </p:spPr>
        <p:txBody>
          <a:bodyPr/>
          <a:lstStyle>
            <a:lvl1pPr>
              <a:defRPr/>
            </a:lvl1pPr>
          </a:lstStyle>
          <a:p>
            <a:fld id="{A7BD8497-86D6-42E4-AD84-9805F66364D4}" type="datetime1">
              <a:rPr lang="en-US"/>
              <a:pPr/>
              <a:t>12/24/2018</a:t>
            </a:fld>
            <a:endParaRPr lang="en-US"/>
          </a:p>
        </p:txBody>
      </p:sp>
      <p:sp>
        <p:nvSpPr>
          <p:cNvPr id="7" name="页脚占位符 6"/>
          <p:cNvSpPr>
            <a:spLocks noGrp="1"/>
          </p:cNvSpPr>
          <p:nvPr>
            <p:ph type="ftr" sz="quarter" idx="11"/>
          </p:nvPr>
        </p:nvSpPr>
        <p:spPr>
          <a:xfrm>
            <a:off x="3124200" y="6356350"/>
            <a:ext cx="2895600" cy="365125"/>
          </a:xfrm>
          <a:prstGeom prst="rect">
            <a:avLst/>
          </a:prstGeom>
        </p:spPr>
        <p:txBody>
          <a:bodyPr/>
          <a:lstStyle>
            <a:lvl1pPr>
              <a:defRPr/>
            </a:lvl1pPr>
          </a:lstStyle>
          <a:p>
            <a:endParaRPr lang="zh-CN" altLang="en-US"/>
          </a:p>
        </p:txBody>
      </p:sp>
      <p:sp>
        <p:nvSpPr>
          <p:cNvPr id="8" name="灯片编号占位符 7"/>
          <p:cNvSpPr>
            <a:spLocks noGrp="1"/>
          </p:cNvSpPr>
          <p:nvPr>
            <p:ph type="sldNum" sz="quarter" idx="12"/>
          </p:nvPr>
        </p:nvSpPr>
        <p:spPr>
          <a:xfrm>
            <a:off x="6553200" y="6356350"/>
            <a:ext cx="2133600" cy="365125"/>
          </a:xfrm>
          <a:prstGeom prst="rect">
            <a:avLst/>
          </a:prstGeom>
        </p:spPr>
        <p:txBody>
          <a:bodyPr/>
          <a:lstStyle>
            <a:lvl1pPr>
              <a:defRPr/>
            </a:lvl1pPr>
          </a:lstStyle>
          <a:p>
            <a:fld id="{07012C18-E403-4C18-80FA-2231BE4E637E}" type="slidenum">
              <a:rPr lang="zh-CN" altLang="en-US"/>
              <a:pPr/>
              <a:t>‹#›</a:t>
            </a:fld>
            <a:endParaRPr lang="zh-CN" altLang="en-US" sz="1800">
              <a:solidFill>
                <a:schemeClr val="tx1"/>
              </a:solidFill>
            </a:endParaRPr>
          </a:p>
        </p:txBody>
      </p:sp>
    </p:spTree>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a:defRPr/>
            </a:lvl1pPr>
          </a:lstStyle>
          <a:p>
            <a:fld id="{798987E1-9C05-4BE3-8938-F17231CE4949}" type="datetime1">
              <a:rPr lang="en-US"/>
              <a:pPr/>
              <a:t>12/24/2018</a:t>
            </a:fld>
            <a:endParaRPr 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lvl1pPr>
              <a:defRPr/>
            </a:lvl1pPr>
          </a:lstStyle>
          <a:p>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a:defRPr/>
            </a:lvl1pPr>
          </a:lstStyle>
          <a:p>
            <a:fld id="{2BD55514-21F4-414E-A760-C20AFE02CDEA}" type="slidenum">
              <a:rPr lang="zh-CN" altLang="en-US"/>
              <a:pPr/>
              <a:t>‹#›</a:t>
            </a:fld>
            <a:endParaRPr lang="zh-CN" altLang="en-US" sz="1800">
              <a:solidFill>
                <a:schemeClr val="tx1"/>
              </a:solidFill>
            </a:endParaRPr>
          </a:p>
        </p:txBody>
      </p:sp>
    </p:spTree>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65993" y="1600203"/>
            <a:ext cx="8374674"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81509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35623" y="4406903"/>
            <a:ext cx="7908681"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35623" y="2906713"/>
            <a:ext cx="790868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321943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65992" y="1600203"/>
            <a:ext cx="411626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2936" y="1600203"/>
            <a:ext cx="411773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9498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35623" y="4406903"/>
            <a:ext cx="7908681"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35623" y="2906713"/>
            <a:ext cx="7908681"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65992" y="1535113"/>
            <a:ext cx="411040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65992" y="2174875"/>
            <a:ext cx="411040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727332" y="1535113"/>
            <a:ext cx="411333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727332" y="2174875"/>
            <a:ext cx="411333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77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4104521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477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65992" y="273050"/>
            <a:ext cx="3061189"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638552" y="273053"/>
            <a:ext cx="5202115"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65992" y="1435103"/>
            <a:ext cx="3061189"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464324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824406" y="4800600"/>
            <a:ext cx="5583115"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824406" y="612775"/>
            <a:ext cx="5583115"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824406" y="5367338"/>
            <a:ext cx="5583115"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643830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65993" y="1600203"/>
            <a:ext cx="8374674"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566639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48098" y="274641"/>
            <a:ext cx="2092569"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65994" y="274641"/>
            <a:ext cx="6141427"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76158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5993" y="-26988"/>
            <a:ext cx="8374674"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465992" y="1268416"/>
            <a:ext cx="4116266" cy="5113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2936" y="1268416"/>
            <a:ext cx="4117731" cy="51133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48515725"/>
      </p:ext>
    </p:extLst>
  </p:cSld>
  <p:clrMapOvr>
    <a:masterClrMapping/>
  </p:clrMapOvr>
  <p:transition>
    <p:pull dir="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97525" y="2130428"/>
            <a:ext cx="7910146" cy="1470025"/>
          </a:xfrm>
        </p:spPr>
        <p:txBody>
          <a:bodyPr/>
          <a:lstStyle/>
          <a:p>
            <a:r>
              <a:rPr lang="zh-CN" altLang="en-US"/>
              <a:t>单击此处编辑母版标题样式</a:t>
            </a:r>
          </a:p>
        </p:txBody>
      </p:sp>
      <p:sp>
        <p:nvSpPr>
          <p:cNvPr id="3" name="副标题 2"/>
          <p:cNvSpPr>
            <a:spLocks noGrp="1"/>
          </p:cNvSpPr>
          <p:nvPr>
            <p:ph type="subTitle" idx="1"/>
          </p:nvPr>
        </p:nvSpPr>
        <p:spPr>
          <a:xfrm>
            <a:off x="1396513" y="3886200"/>
            <a:ext cx="65136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922602446"/>
      </p:ext>
    </p:extLst>
  </p:cSld>
  <p:clrMapOvr>
    <a:masterClrMapping/>
  </p:clrMapOvr>
  <p:transition>
    <p:pull dir="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a:prstGeom prst="rect">
            <a:avLst/>
          </a:prstGeom>
        </p:spPr>
        <p:txBody>
          <a:bodyPr/>
          <a:lstStyle/>
          <a:p>
            <a:pPr lvl="0"/>
            <a:endParaRPr lang="zh-CN" altLang="en-US" noProof="0"/>
          </a:p>
        </p:txBody>
      </p:sp>
      <p:sp>
        <p:nvSpPr>
          <p:cNvPr id="4" name="Rectangle 5"/>
          <p:cNvSpPr>
            <a:spLocks noGrp="1" noChangeArrowheads="1"/>
          </p:cNvSpPr>
          <p:nvPr>
            <p:ph type="dt" sz="half" idx="10"/>
          </p:nvPr>
        </p:nvSpPr>
        <p:spPr>
          <a:xfrm>
            <a:off x="685800" y="6248400"/>
            <a:ext cx="1905000" cy="457200"/>
          </a:xfrm>
          <a:prstGeom prst="rect">
            <a:avLst/>
          </a:prstGeom>
          <a:ln/>
        </p:spPr>
        <p:txBody>
          <a:bodyPr/>
          <a:lstStyle>
            <a:lvl1pPr>
              <a:defRPr/>
            </a:lvl1pPr>
          </a:lstStyle>
          <a:p>
            <a:pPr eaLnBrk="0" hangingPunct="0">
              <a:buClr>
                <a:srgbClr val="000000"/>
              </a:buClr>
              <a:buFont typeface="Arial" charset="0"/>
              <a:buNone/>
              <a:defRPr/>
            </a:pPr>
            <a:endParaRPr lang="en-US" altLang="zh-CN" sz="2400" b="1">
              <a:solidFill>
                <a:srgbClr val="000000"/>
              </a:solidFill>
              <a:latin typeface="Arial" charset="0"/>
              <a:ea typeface="Gulim" pitchFamily="34" charset="-127"/>
            </a:endParaRPr>
          </a:p>
        </p:txBody>
      </p:sp>
      <p:sp>
        <p:nvSpPr>
          <p:cNvPr id="5" name="Rectangle 6"/>
          <p:cNvSpPr>
            <a:spLocks noGrp="1" noChangeArrowheads="1"/>
          </p:cNvSpPr>
          <p:nvPr>
            <p:ph type="sldNum" sz="quarter" idx="11"/>
          </p:nvPr>
        </p:nvSpPr>
        <p:spPr>
          <a:xfrm>
            <a:off x="6553200" y="6248400"/>
            <a:ext cx="1905000" cy="457200"/>
          </a:xfrm>
          <a:prstGeom prst="rect">
            <a:avLst/>
          </a:prstGeom>
          <a:ln/>
        </p:spPr>
        <p:txBody>
          <a:bodyPr/>
          <a:lstStyle>
            <a:lvl1pPr>
              <a:defRPr/>
            </a:lvl1pPr>
          </a:lstStyle>
          <a:p>
            <a:pPr eaLnBrk="0" hangingPunct="0">
              <a:buClr>
                <a:srgbClr val="000000"/>
              </a:buClr>
              <a:buFont typeface="Arial" charset="0"/>
              <a:buNone/>
              <a:defRPr/>
            </a:pPr>
            <a:fld id="{4BC646F1-3E9A-4A84-8196-67B3B9CC8B82}" type="slidenum">
              <a:rPr lang="en-US" altLang="zh-CN" sz="2400" b="1">
                <a:solidFill>
                  <a:srgbClr val="000000"/>
                </a:solidFill>
                <a:latin typeface="Arial" charset="0"/>
                <a:ea typeface="Gulim" pitchFamily="34" charset="-127"/>
              </a:rPr>
              <a:pPr eaLnBrk="0" hangingPunct="0">
                <a:buClr>
                  <a:srgbClr val="000000"/>
                </a:buClr>
                <a:buFont typeface="Arial" charset="0"/>
                <a:buNone/>
                <a:defRPr/>
              </a:pPr>
              <a:t>‹#›</a:t>
            </a:fld>
            <a:endParaRPr lang="en-US" altLang="zh-CN" sz="2400" b="1">
              <a:solidFill>
                <a:srgbClr val="000000"/>
              </a:solidFill>
              <a:latin typeface="Arial" charset="0"/>
              <a:ea typeface="Gulim" pitchFamily="34" charset="-127"/>
            </a:endParaRPr>
          </a:p>
        </p:txBody>
      </p:sp>
    </p:spTree>
    <p:extLst>
      <p:ext uri="{BB962C8B-B14F-4D97-AF65-F5344CB8AC3E}">
        <p14:creationId xmlns:p14="http://schemas.microsoft.com/office/powerpoint/2010/main" val="3367935356"/>
      </p:ext>
    </p:extLst>
  </p:cSld>
  <p:clrMapOvr>
    <a:masterClrMapping/>
  </p:clrMapOvr>
  <p:transition advClick="0">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65992" y="1600203"/>
            <a:ext cx="411626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2936" y="1600203"/>
            <a:ext cx="411773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922" y="1600206"/>
            <a:ext cx="8229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955923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7"/>
            <a:ext cx="777168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2286763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920" y="1600206"/>
            <a:ext cx="404496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1124" y="1600206"/>
            <a:ext cx="4046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707350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442" y="1535113"/>
            <a:ext cx="404208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442" y="2174875"/>
            <a:ext cx="404208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097611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28326223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925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524" y="273057"/>
            <a:ext cx="5112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920" y="1435103"/>
            <a:ext cx="300816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551338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4" y="4800600"/>
            <a:ext cx="54864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804"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804"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19247166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922" y="1600206"/>
            <a:ext cx="82296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724680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45"/>
            <a:ext cx="205632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922" y="274645"/>
            <a:ext cx="603504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23394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65992" y="1535113"/>
            <a:ext cx="411040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65992" y="2174875"/>
            <a:ext cx="411040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727332" y="1535113"/>
            <a:ext cx="411333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727332" y="2174875"/>
            <a:ext cx="411333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2" y="-26988"/>
            <a:ext cx="8229600"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457920" y="1268420"/>
            <a:ext cx="4044960"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1124" y="1268420"/>
            <a:ext cx="4046400"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1226823"/>
      </p:ext>
    </p:extLst>
  </p:cSld>
  <p:clrMapOvr>
    <a:masterClrMapping/>
  </p:clrMapOvr>
  <p:transition>
    <p:pull dir="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32"/>
            <a:ext cx="7773120" cy="1470025"/>
          </a:xfrm>
        </p:spPr>
        <p:txBody>
          <a:bodyPr/>
          <a:lstStyle/>
          <a:p>
            <a:r>
              <a:rPr lang="zh-CN" altLang="en-US"/>
              <a:t>单击此处编辑母版标题样式</a:t>
            </a:r>
          </a:p>
        </p:txBody>
      </p:sp>
      <p:sp>
        <p:nvSpPr>
          <p:cNvPr id="3" name="副标题 2"/>
          <p:cNvSpPr>
            <a:spLocks noGrp="1"/>
          </p:cNvSpPr>
          <p:nvPr>
            <p:ph type="subTitle" idx="1"/>
          </p:nvPr>
        </p:nvSpPr>
        <p:spPr>
          <a:xfrm>
            <a:off x="1372321"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462560569"/>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65992" y="273050"/>
            <a:ext cx="3061189"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638552" y="273053"/>
            <a:ext cx="5202115"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65992" y="1435103"/>
            <a:ext cx="3061189"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824406" y="4800600"/>
            <a:ext cx="5583115"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824406" y="612775"/>
            <a:ext cx="5583115"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824406" y="5367338"/>
            <a:ext cx="5583115"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65993" y="274638"/>
            <a:ext cx="8374674"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65993" y="1600203"/>
            <a:ext cx="8374674"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2.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userDrawn="1"/>
        </p:nvPicPr>
        <p:blipFill>
          <a:blip r:embed="rId18" cstate="print">
            <a:lum bright="-36000"/>
          </a:blip>
          <a:srcRect l="189" r="267"/>
          <a:stretch>
            <a:fillRect/>
          </a:stretch>
        </p:blipFill>
        <p:spPr bwMode="auto">
          <a:xfrm>
            <a:off x="0" y="1"/>
            <a:ext cx="9144000" cy="1025525"/>
          </a:xfrm>
          <a:prstGeom prst="rect">
            <a:avLst/>
          </a:prstGeom>
          <a:noFill/>
          <a:ln w="9525">
            <a:noFill/>
            <a:miter lim="800000"/>
            <a:headEnd/>
            <a:tailEnd/>
          </a:ln>
        </p:spPr>
      </p:pic>
      <p:sp>
        <p:nvSpPr>
          <p:cNvPr id="25603" name="Line 3"/>
          <p:cNvSpPr>
            <a:spLocks noChangeShapeType="1"/>
          </p:cNvSpPr>
          <p:nvPr userDrawn="1"/>
        </p:nvSpPr>
        <p:spPr bwMode="auto">
          <a:xfrm>
            <a:off x="0" y="1066800"/>
            <a:ext cx="9144000" cy="1588"/>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latinLnBrk="1">
              <a:spcBef>
                <a:spcPct val="0"/>
              </a:spcBef>
              <a:defRPr/>
            </a:pPr>
            <a:endParaRPr lang="ko-KR" altLang="en-US" sz="1800" b="0">
              <a:latin typeface="굴림" pitchFamily="50" charset="-127"/>
              <a:ea typeface="굴림" pitchFamily="50" charset="-127"/>
            </a:endParaRPr>
          </a:p>
        </p:txBody>
      </p:sp>
      <p:sp>
        <p:nvSpPr>
          <p:cNvPr id="4100" name="Rectangle 7"/>
          <p:cNvSpPr>
            <a:spLocks noGrp="1" noChangeArrowheads="1"/>
          </p:cNvSpPr>
          <p:nvPr>
            <p:ph type="body" idx="1"/>
          </p:nvPr>
        </p:nvSpPr>
        <p:spPr bwMode="auto">
          <a:xfrm>
            <a:off x="457200" y="1268414"/>
            <a:ext cx="8229600" cy="5113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1" name="Rectangle 9"/>
          <p:cNvSpPr>
            <a:spLocks noGrp="1" noChangeArrowheads="1"/>
          </p:cNvSpPr>
          <p:nvPr>
            <p:ph type="title"/>
          </p:nvPr>
        </p:nvSpPr>
        <p:spPr bwMode="auto">
          <a:xfrm>
            <a:off x="457200" y="-26988"/>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6" r:id="rId15"/>
    <p:sldLayoutId id="2147483737" r:id="rId16"/>
  </p:sldLayoutIdLst>
  <p:transition>
    <p:pull dir="ru"/>
  </p:transition>
  <p:txStyles>
    <p:titleStyle>
      <a:lvl1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19"/>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pic>
        <p:nvPicPr>
          <p:cNvPr id="4098" name="Picture 2" descr="subbar"/>
          <p:cNvPicPr>
            <a:picLocks noChangeAspect="1" noChangeArrowheads="1"/>
          </p:cNvPicPr>
          <p:nvPr userDrawn="1"/>
        </p:nvPicPr>
        <p:blipFill>
          <a:blip r:embed="rId15" cstate="print">
            <a:lum bright="-36000"/>
          </a:blip>
          <a:srcRect l="189" r="267"/>
          <a:stretch>
            <a:fillRect/>
          </a:stretch>
        </p:blipFill>
        <p:spPr bwMode="auto">
          <a:xfrm>
            <a:off x="0" y="1"/>
            <a:ext cx="9144000" cy="1025525"/>
          </a:xfrm>
          <a:prstGeom prst="rect">
            <a:avLst/>
          </a:prstGeom>
          <a:noFill/>
          <a:ln w="9525">
            <a:noFill/>
            <a:miter lim="800000"/>
            <a:headEnd/>
            <a:tailEnd/>
          </a:ln>
        </p:spPr>
      </p:pic>
      <p:sp>
        <p:nvSpPr>
          <p:cNvPr id="25603" name="Line 3"/>
          <p:cNvSpPr>
            <a:spLocks noChangeShapeType="1"/>
          </p:cNvSpPr>
          <p:nvPr userDrawn="1"/>
        </p:nvSpPr>
        <p:spPr bwMode="auto">
          <a:xfrm>
            <a:off x="0" y="1066800"/>
            <a:ext cx="9144000" cy="1588"/>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eaLnBrk="0" latinLnBrk="1" hangingPunct="0">
              <a:buClr>
                <a:srgbClr val="000000"/>
              </a:buClr>
              <a:buFont typeface="Arial" charset="0"/>
              <a:buNone/>
              <a:defRPr/>
            </a:pPr>
            <a:endParaRPr lang="ko-KR" altLang="en-US">
              <a:solidFill>
                <a:srgbClr val="000000"/>
              </a:solidFill>
              <a:latin typeface="굴림" pitchFamily="50" charset="-127"/>
              <a:ea typeface="굴림" pitchFamily="50" charset="-127"/>
            </a:endParaRPr>
          </a:p>
        </p:txBody>
      </p:sp>
      <p:sp>
        <p:nvSpPr>
          <p:cNvPr id="4101" name="Rectangle 9"/>
          <p:cNvSpPr>
            <a:spLocks noGrp="1" noChangeArrowheads="1"/>
          </p:cNvSpPr>
          <p:nvPr>
            <p:ph type="title"/>
          </p:nvPr>
        </p:nvSpPr>
        <p:spPr bwMode="auto">
          <a:xfrm>
            <a:off x="457200" y="-26988"/>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310271645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ransition>
    <p:pull dir="ru"/>
  </p:transition>
  <p:txStyles>
    <p:titleStyle>
      <a:lvl1pPr algn="ctr" rtl="0" eaLnBrk="0" fontAlgn="base" latinLnBrk="1" hangingPunct="0">
        <a:spcBef>
          <a:spcPct val="0"/>
        </a:spcBef>
        <a:spcAft>
          <a:spcPct val="0"/>
        </a:spcAft>
        <a:defRPr kumimoji="1" sz="4400" b="0">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16"/>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14" cstate="print">
            <a:lum bright="-36000"/>
          </a:blip>
          <a:srcRect l="189" r="267"/>
          <a:stretch>
            <a:fillRect/>
          </a:stretch>
        </p:blipFill>
        <p:spPr bwMode="auto">
          <a:xfrm>
            <a:off x="0" y="3"/>
            <a:ext cx="9144000" cy="1025525"/>
          </a:xfrm>
          <a:prstGeom prst="rect">
            <a:avLst/>
          </a:prstGeom>
          <a:noFill/>
          <a:ln w="9525">
            <a:noFill/>
            <a:miter lim="800000"/>
            <a:headEnd/>
            <a:tailEnd/>
          </a:ln>
        </p:spPr>
      </p:pic>
      <p:sp>
        <p:nvSpPr>
          <p:cNvPr id="25603" name="Line 3"/>
          <p:cNvSpPr>
            <a:spLocks noChangeShapeType="1"/>
          </p:cNvSpPr>
          <p:nvPr/>
        </p:nvSpPr>
        <p:spPr bwMode="auto">
          <a:xfrm>
            <a:off x="0" y="1066800"/>
            <a:ext cx="9144000" cy="1588"/>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fontAlgn="auto" latinLnBrk="1">
              <a:spcBef>
                <a:spcPts val="0"/>
              </a:spcBef>
              <a:spcAft>
                <a:spcPts val="0"/>
              </a:spcAft>
              <a:defRPr/>
            </a:pPr>
            <a:endParaRPr lang="ko-KR" altLang="en-US">
              <a:solidFill>
                <a:srgbClr val="000000"/>
              </a:solidFill>
              <a:latin typeface="굴림" pitchFamily="50" charset="-127"/>
              <a:ea typeface="굴림" pitchFamily="50" charset="-127"/>
            </a:endParaRPr>
          </a:p>
        </p:txBody>
      </p:sp>
      <p:sp>
        <p:nvSpPr>
          <p:cNvPr id="3076" name="Rectangle 7"/>
          <p:cNvSpPr>
            <a:spLocks noGrp="1" noChangeArrowheads="1"/>
          </p:cNvSpPr>
          <p:nvPr>
            <p:ph type="body" idx="1"/>
          </p:nvPr>
        </p:nvSpPr>
        <p:spPr bwMode="auto">
          <a:xfrm>
            <a:off x="457922" y="1268420"/>
            <a:ext cx="8229600" cy="5113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7" name="Rectangle 9"/>
          <p:cNvSpPr>
            <a:spLocks noGrp="1" noChangeArrowheads="1"/>
          </p:cNvSpPr>
          <p:nvPr>
            <p:ph type="title"/>
          </p:nvPr>
        </p:nvSpPr>
        <p:spPr bwMode="auto">
          <a:xfrm>
            <a:off x="457922" y="-26988"/>
            <a:ext cx="8229600" cy="11430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16272437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ransition>
    <p:pull dir="ru"/>
  </p:transition>
  <p:hf hdr="0" dt="0"/>
  <p:txStyles>
    <p:titleStyle>
      <a:lvl1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mj-cs"/>
        </a:defRPr>
      </a:lvl1pPr>
      <a:lvl2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2pPr>
      <a:lvl3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3pPr>
      <a:lvl4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4pPr>
      <a:lvl5pPr algn="ctr" rtl="0" eaLnBrk="0" fontAlgn="base" latinLnBrk="1" hangingPunct="0">
        <a:spcBef>
          <a:spcPct val="0"/>
        </a:spcBef>
        <a:spcAft>
          <a:spcPct val="0"/>
        </a:spcAft>
        <a:defRPr kumimoji="1" sz="4400" b="1">
          <a:solidFill>
            <a:schemeClr val="bg1"/>
          </a:solidFill>
          <a:latin typeface="黑体" pitchFamily="2" charset="-122"/>
          <a:ea typeface="黑体" pitchFamily="2" charset="-122"/>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15"/>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gif"/><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gif"/><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gif"/><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gif"/><Relationship Id="rId1" Type="http://schemas.openxmlformats.org/officeDocument/2006/relationships/slideLayout" Target="../slideLayouts/slideLayout15.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4.gi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33.emf"/><Relationship Id="rId5" Type="http://schemas.openxmlformats.org/officeDocument/2006/relationships/oleObject" Target="../embeddings/oleObject6.bin"/><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3.gi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7.pn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gif"/><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gif"/><Relationship Id="rId1" Type="http://schemas.openxmlformats.org/officeDocument/2006/relationships/slideLayout" Target="../slideLayouts/slideLayout15.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gi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gif"/><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49.png"/><Relationship Id="rId5" Type="http://schemas.openxmlformats.org/officeDocument/2006/relationships/image" Target="../media/image3.gif"/><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55.png"/><Relationship Id="rId2" Type="http://schemas.openxmlformats.org/officeDocument/2006/relationships/slideLayout" Target="../slideLayouts/slideLayout16.xml"/><Relationship Id="rId1" Type="http://schemas.openxmlformats.org/officeDocument/2006/relationships/vmlDrawing" Target="../drawings/vmlDrawing7.vml"/><Relationship Id="rId6" Type="http://schemas.openxmlformats.org/officeDocument/2006/relationships/image" Target="../media/image51.emf"/><Relationship Id="rId11" Type="http://schemas.openxmlformats.org/officeDocument/2006/relationships/image" Target="../media/image54.png"/><Relationship Id="rId5" Type="http://schemas.openxmlformats.org/officeDocument/2006/relationships/oleObject" Target="../embeddings/oleObject10.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gif"/><Relationship Id="rId1" Type="http://schemas.openxmlformats.org/officeDocument/2006/relationships/slideLayout" Target="../slideLayouts/slideLayout1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51.emf"/><Relationship Id="rId11" Type="http://schemas.openxmlformats.org/officeDocument/2006/relationships/image" Target="../media/image60.jpeg"/><Relationship Id="rId5" Type="http://schemas.openxmlformats.org/officeDocument/2006/relationships/oleObject" Target="../embeddings/oleObject14.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16.bin"/></Relationships>
</file>

<file path=ppt/slides/_rels/slide3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6.xml"/><Relationship Id="rId1" Type="http://schemas.openxmlformats.org/officeDocument/2006/relationships/vmlDrawing" Target="../drawings/vmlDrawing9.vml"/><Relationship Id="rId6" Type="http://schemas.openxmlformats.org/officeDocument/2006/relationships/image" Target="../media/image51.emf"/><Relationship Id="rId5" Type="http://schemas.openxmlformats.org/officeDocument/2006/relationships/oleObject" Target="../embeddings/oleObject18.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20.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6.xml"/><Relationship Id="rId1" Type="http://schemas.openxmlformats.org/officeDocument/2006/relationships/vmlDrawing" Target="../drawings/vmlDrawing10.vml"/><Relationship Id="rId5" Type="http://schemas.openxmlformats.org/officeDocument/2006/relationships/image" Target="../media/image3.gif"/><Relationship Id="rId4" Type="http://schemas.openxmlformats.org/officeDocument/2006/relationships/image" Target="../media/image61.emf"/></Relationships>
</file>

<file path=ppt/slides/_rels/slide3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gi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emf"/><Relationship Id="rId11" Type="http://schemas.openxmlformats.org/officeDocument/2006/relationships/image" Target="../media/image10.png"/><Relationship Id="rId5" Type="http://schemas.openxmlformats.org/officeDocument/2006/relationships/oleObject" Target="../embeddings/oleObject2.bin"/><Relationship Id="rId10" Type="http://schemas.openxmlformats.org/officeDocument/2006/relationships/image" Target="../media/image9.png"/><Relationship Id="rId4" Type="http://schemas.openxmlformats.org/officeDocument/2006/relationships/image" Target="../media/image5.emf"/><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gi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63.em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64.emf"/><Relationship Id="rId1" Type="http://schemas.openxmlformats.org/officeDocument/2006/relationships/slideLayout" Target="../slideLayouts/slideLayout15.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67.jpeg"/><Relationship Id="rId5" Type="http://schemas.openxmlformats.org/officeDocument/2006/relationships/image" Target="../media/image66.emf"/><Relationship Id="rId4" Type="http://schemas.openxmlformats.org/officeDocument/2006/relationships/oleObject" Target="../embeddings/oleObject22.bin"/></Relationships>
</file>

<file path=ppt/slides/_rels/slide4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slideLayout" Target="../slideLayouts/slideLayout15.xml"/><Relationship Id="rId1" Type="http://schemas.openxmlformats.org/officeDocument/2006/relationships/vmlDrawing" Target="../drawings/vmlDrawing12.vml"/><Relationship Id="rId5" Type="http://schemas.openxmlformats.org/officeDocument/2006/relationships/image" Target="../media/image68.emf"/><Relationship Id="rId4" Type="http://schemas.openxmlformats.org/officeDocument/2006/relationships/oleObject" Target="../embeddings/oleObject23.bin"/></Relationships>
</file>

<file path=ppt/slides/_rels/slide4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3.gi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1.emf"/><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15.xml"/><Relationship Id="rId5" Type="http://schemas.openxmlformats.org/officeDocument/2006/relationships/image" Target="../media/image76.jpeg"/><Relationship Id="rId4" Type="http://schemas.openxmlformats.org/officeDocument/2006/relationships/image" Target="../media/image3.gif"/></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gif"/><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gif"/><Relationship Id="rId1" Type="http://schemas.openxmlformats.org/officeDocument/2006/relationships/slideLayout" Target="../slideLayouts/slideLayout15.xml"/><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image" Target="../media/image3.gif"/><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 y="0"/>
            <a:ext cx="9144000" cy="1143000"/>
          </a:xfrm>
        </p:spPr>
        <p:txBody>
          <a:bodyPr/>
          <a:lstStyle/>
          <a:p>
            <a:r>
              <a:rPr lang="zh-CN" altLang="en-US" sz="4000" dirty="0">
                <a:latin typeface="Times New Roman" pitchFamily="18" charset="0"/>
                <a:ea typeface="微软雅黑" pitchFamily="34" charset="-122"/>
              </a:rPr>
              <a:t>第</a:t>
            </a:r>
            <a:r>
              <a:rPr lang="en-US" altLang="zh-CN" sz="4000" dirty="0">
                <a:latin typeface="Times New Roman" pitchFamily="18" charset="0"/>
                <a:ea typeface="微软雅黑" pitchFamily="34" charset="-122"/>
              </a:rPr>
              <a:t>15</a:t>
            </a:r>
            <a:r>
              <a:rPr lang="zh-CN" altLang="en-US" sz="4000" dirty="0">
                <a:latin typeface="Times New Roman" pitchFamily="18" charset="0"/>
                <a:ea typeface="微软雅黑" pitchFamily="34" charset="-122"/>
              </a:rPr>
              <a:t>章  身份认证</a:t>
            </a:r>
            <a:endParaRPr lang="zh-CN" altLang="en-US" sz="2000" dirty="0">
              <a:latin typeface="Times New Roman" pitchFamily="18" charset="0"/>
              <a:ea typeface="微软雅黑" pitchFamily="34" charset="-122"/>
            </a:endParaRPr>
          </a:p>
        </p:txBody>
      </p:sp>
      <p:grpSp>
        <p:nvGrpSpPr>
          <p:cNvPr id="2" name="Group 11"/>
          <p:cNvGrpSpPr>
            <a:grpSpLocks/>
          </p:cNvGrpSpPr>
          <p:nvPr/>
        </p:nvGrpSpPr>
        <p:grpSpPr bwMode="auto">
          <a:xfrm>
            <a:off x="915906" y="2237195"/>
            <a:ext cx="7227994" cy="648203"/>
            <a:chOff x="385" y="1162"/>
            <a:chExt cx="4309" cy="399"/>
          </a:xfrm>
        </p:grpSpPr>
        <p:sp>
          <p:nvSpPr>
            <p:cNvPr id="7"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11"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2"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3"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9"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10"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23013"/>
            <a:ext cx="7227994" cy="631957"/>
            <a:chOff x="385" y="1162"/>
            <a:chExt cx="4309" cy="389"/>
          </a:xfrm>
        </p:grpSpPr>
        <p:sp>
          <p:nvSpPr>
            <p:cNvPr id="15"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19"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20"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21"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8"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880268"/>
            <a:ext cx="7227994" cy="648203"/>
            <a:chOff x="385" y="1162"/>
            <a:chExt cx="4309" cy="399"/>
          </a:xfrm>
        </p:grpSpPr>
        <p:sp>
          <p:nvSpPr>
            <p:cNvPr id="23"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8" name="Group 29"/>
            <p:cNvGrpSpPr>
              <a:grpSpLocks/>
            </p:cNvGrpSpPr>
            <p:nvPr/>
          </p:nvGrpSpPr>
          <p:grpSpPr bwMode="auto">
            <a:xfrm>
              <a:off x="385" y="1162"/>
              <a:ext cx="614" cy="389"/>
              <a:chOff x="720" y="960"/>
              <a:chExt cx="987" cy="795"/>
            </a:xfrm>
          </p:grpSpPr>
          <p:sp>
            <p:nvSpPr>
              <p:cNvPr id="27"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28"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29"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25"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26"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14" name="Group 19"/>
          <p:cNvGrpSpPr>
            <a:grpSpLocks/>
          </p:cNvGrpSpPr>
          <p:nvPr/>
        </p:nvGrpSpPr>
        <p:grpSpPr bwMode="auto">
          <a:xfrm>
            <a:off x="928665" y="1522813"/>
            <a:ext cx="7163560" cy="604662"/>
            <a:chOff x="385" y="1162"/>
            <a:chExt cx="4309" cy="410"/>
          </a:xfrm>
        </p:grpSpPr>
        <p:sp>
          <p:nvSpPr>
            <p:cNvPr id="31"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6" name="Group 21"/>
            <p:cNvGrpSpPr>
              <a:grpSpLocks/>
            </p:cNvGrpSpPr>
            <p:nvPr/>
          </p:nvGrpSpPr>
          <p:grpSpPr bwMode="auto">
            <a:xfrm>
              <a:off x="385" y="1162"/>
              <a:ext cx="614" cy="389"/>
              <a:chOff x="720" y="960"/>
              <a:chExt cx="987" cy="795"/>
            </a:xfrm>
          </p:grpSpPr>
          <p:sp>
            <p:nvSpPr>
              <p:cNvPr id="35"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36"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37"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33"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34"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7" name="Group 27"/>
          <p:cNvGrpSpPr>
            <a:grpSpLocks/>
          </p:cNvGrpSpPr>
          <p:nvPr/>
        </p:nvGrpSpPr>
        <p:grpSpPr bwMode="auto">
          <a:xfrm>
            <a:off x="857223" y="4737526"/>
            <a:ext cx="7227994" cy="648203"/>
            <a:chOff x="385" y="1162"/>
            <a:chExt cx="4309" cy="399"/>
          </a:xfrm>
        </p:grpSpPr>
        <p:sp>
          <p:nvSpPr>
            <p:cNvPr id="39"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22" name="Group 29"/>
            <p:cNvGrpSpPr>
              <a:grpSpLocks/>
            </p:cNvGrpSpPr>
            <p:nvPr/>
          </p:nvGrpSpPr>
          <p:grpSpPr bwMode="auto">
            <a:xfrm>
              <a:off x="385" y="1162"/>
              <a:ext cx="614" cy="389"/>
              <a:chOff x="720" y="960"/>
              <a:chExt cx="987" cy="795"/>
            </a:xfrm>
          </p:grpSpPr>
          <p:sp>
            <p:nvSpPr>
              <p:cNvPr id="43"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44"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45"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41"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42"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66" name="Text Box 25"/>
          <p:cNvSpPr txBox="1">
            <a:spLocks noChangeArrowheads="1"/>
          </p:cNvSpPr>
          <p:nvPr/>
        </p:nvSpPr>
        <p:spPr bwMode="gray">
          <a:xfrm>
            <a:off x="1857356" y="4808957"/>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67" name="Text Box 17"/>
          <p:cNvSpPr txBox="1">
            <a:spLocks noChangeArrowheads="1"/>
          </p:cNvSpPr>
          <p:nvPr/>
        </p:nvSpPr>
        <p:spPr bwMode="gray">
          <a:xfrm>
            <a:off x="2000232" y="309444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68" name="Text Box 17"/>
          <p:cNvSpPr txBox="1">
            <a:spLocks noChangeArrowheads="1"/>
          </p:cNvSpPr>
          <p:nvPr/>
        </p:nvSpPr>
        <p:spPr bwMode="gray">
          <a:xfrm>
            <a:off x="2000232" y="3951701"/>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24" name="Group 19"/>
          <p:cNvGrpSpPr>
            <a:grpSpLocks/>
          </p:cNvGrpSpPr>
          <p:nvPr/>
        </p:nvGrpSpPr>
        <p:grpSpPr bwMode="auto">
          <a:xfrm>
            <a:off x="928662" y="1522809"/>
            <a:ext cx="7163560" cy="645956"/>
            <a:chOff x="385" y="1162"/>
            <a:chExt cx="4309" cy="438"/>
          </a:xfrm>
        </p:grpSpPr>
        <p:sp>
          <p:nvSpPr>
            <p:cNvPr id="65"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0" name="Group 21"/>
            <p:cNvGrpSpPr>
              <a:grpSpLocks/>
            </p:cNvGrpSpPr>
            <p:nvPr/>
          </p:nvGrpSpPr>
          <p:grpSpPr bwMode="auto">
            <a:xfrm>
              <a:off x="385" y="1162"/>
              <a:ext cx="614" cy="389"/>
              <a:chOff x="720" y="960"/>
              <a:chExt cx="987" cy="795"/>
            </a:xfrm>
          </p:grpSpPr>
          <p:sp>
            <p:nvSpPr>
              <p:cNvPr id="7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7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32" name="Group 27"/>
          <p:cNvGrpSpPr>
            <a:grpSpLocks/>
          </p:cNvGrpSpPr>
          <p:nvPr/>
        </p:nvGrpSpPr>
        <p:grpSpPr bwMode="auto">
          <a:xfrm>
            <a:off x="857224" y="5566879"/>
            <a:ext cx="7227994" cy="648203"/>
            <a:chOff x="385" y="1162"/>
            <a:chExt cx="4309" cy="399"/>
          </a:xfrm>
        </p:grpSpPr>
        <p:sp>
          <p:nvSpPr>
            <p:cNvPr id="54"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8" name="Group 29"/>
            <p:cNvGrpSpPr>
              <a:grpSpLocks/>
            </p:cNvGrpSpPr>
            <p:nvPr/>
          </p:nvGrpSpPr>
          <p:grpSpPr bwMode="auto">
            <a:xfrm>
              <a:off x="385" y="1162"/>
              <a:ext cx="614" cy="389"/>
              <a:chOff x="720" y="960"/>
              <a:chExt cx="987" cy="795"/>
            </a:xfrm>
          </p:grpSpPr>
          <p:sp>
            <p:nvSpPr>
              <p:cNvPr id="58"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59"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0"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6"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57"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61" name="Text Box 25"/>
          <p:cNvSpPr txBox="1">
            <a:spLocks noChangeArrowheads="1"/>
          </p:cNvSpPr>
          <p:nvPr/>
        </p:nvSpPr>
        <p:spPr bwMode="gray">
          <a:xfrm>
            <a:off x="1857357" y="559476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Tree>
  </p:cSld>
  <p:clrMapOvr>
    <a:masterClrMapping/>
  </p:clrMapOvr>
  <p:transition>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3"/>
          <p:cNvSpPr>
            <a:spLocks noChangeArrowheads="1"/>
          </p:cNvSpPr>
          <p:nvPr/>
        </p:nvSpPr>
        <p:spPr bwMode="blackWhite">
          <a:xfrm>
            <a:off x="135969" y="1180679"/>
            <a:ext cx="8936625" cy="1676817"/>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15364" name="Rectangle 2"/>
          <p:cNvSpPr>
            <a:spLocks noGrp="1" noChangeArrowheads="1"/>
          </p:cNvSpPr>
          <p:nvPr>
            <p:ph type="title" idx="4294967295"/>
          </p:nvPr>
        </p:nvSpPr>
        <p:spPr>
          <a:xfrm>
            <a:off x="0" y="-16"/>
            <a:ext cx="9144000" cy="1143000"/>
          </a:xfrm>
        </p:spPr>
        <p:txBody>
          <a:bodyPr/>
          <a:lstStyle/>
          <a:p>
            <a:pPr eaLnBrk="1" hangingPunct="1"/>
            <a:r>
              <a:rPr lang="en-US" altLang="zh-CN" sz="4000" dirty="0">
                <a:latin typeface="Times New Roman" pitchFamily="18" charset="0"/>
                <a:ea typeface="微软雅黑" pitchFamily="34" charset="-122"/>
              </a:rPr>
              <a:t>15.2.1 </a:t>
            </a:r>
            <a:r>
              <a:rPr lang="zh-CN" altLang="en-US" sz="4000" dirty="0">
                <a:latin typeface="Times New Roman" pitchFamily="18" charset="0"/>
                <a:ea typeface="微软雅黑" pitchFamily="34" charset="-122"/>
              </a:rPr>
              <a:t>口令认证系统概述</a:t>
            </a:r>
            <a:endParaRPr lang="zh-CN" sz="4000" dirty="0">
              <a:latin typeface="Times New Roman" pitchFamily="18" charset="0"/>
              <a:ea typeface="微软雅黑" pitchFamily="34" charset="-122"/>
            </a:endParaRPr>
          </a:p>
        </p:txBody>
      </p:sp>
      <p:sp>
        <p:nvSpPr>
          <p:cNvPr id="15365" name="Rectangle 3"/>
          <p:cNvSpPr>
            <a:spLocks noGrp="1" noChangeArrowheads="1"/>
          </p:cNvSpPr>
          <p:nvPr>
            <p:ph type="body" idx="4294967295"/>
          </p:nvPr>
        </p:nvSpPr>
        <p:spPr>
          <a:xfrm>
            <a:off x="142844" y="1260491"/>
            <a:ext cx="9001156" cy="4525963"/>
          </a:xfrm>
        </p:spPr>
        <p:txBody>
          <a:bodyPr/>
          <a:lstStyle/>
          <a:p>
            <a:pPr eaLnBrk="1" hangingPunct="1">
              <a:spcBef>
                <a:spcPts val="0"/>
              </a:spcBef>
              <a:buClr>
                <a:srgbClr val="CC0000"/>
              </a:buClr>
              <a:buNone/>
            </a:pPr>
            <a:r>
              <a:rPr lang="zh-CN" altLang="en-US" sz="2400" dirty="0">
                <a:solidFill>
                  <a:srgbClr val="C00000"/>
                </a:solidFill>
                <a:latin typeface="Times New Roman" pitchFamily="18" charset="0"/>
                <a:ea typeface="微软雅黑" pitchFamily="34" charset="-122"/>
              </a:rPr>
              <a:t>定义：</a:t>
            </a:r>
            <a:r>
              <a:rPr lang="zh-CN" altLang="en-US" sz="2400" dirty="0">
                <a:solidFill>
                  <a:srgbClr val="003399"/>
                </a:solidFill>
                <a:latin typeface="Times New Roman" pitchFamily="18" charset="0"/>
                <a:ea typeface="微软雅黑" pitchFamily="34" charset="-122"/>
              </a:rPr>
              <a:t>根据已知事物验证身份的方法，被广泛使用。</a:t>
            </a:r>
          </a:p>
          <a:p>
            <a:pPr eaLnBrk="1" hangingPunct="1">
              <a:spcBef>
                <a:spcPts val="0"/>
              </a:spcBef>
              <a:buClr>
                <a:srgbClr val="CC0000"/>
              </a:buClr>
              <a:buNone/>
            </a:pPr>
            <a:r>
              <a:rPr lang="zh-CN" altLang="en-US" sz="2400" dirty="0">
                <a:solidFill>
                  <a:srgbClr val="C00000"/>
                </a:solidFill>
                <a:latin typeface="Times New Roman" pitchFamily="18" charset="0"/>
                <a:ea typeface="微软雅黑" pitchFamily="34" charset="-122"/>
              </a:rPr>
              <a:t>选择原则：</a:t>
            </a:r>
            <a:r>
              <a:rPr lang="zh-CN" altLang="en-US" sz="2400" dirty="0">
                <a:solidFill>
                  <a:srgbClr val="000099"/>
                </a:solidFill>
                <a:latin typeface="Times New Roman" pitchFamily="18" charset="0"/>
                <a:ea typeface="微软雅黑" pitchFamily="34" charset="-122"/>
              </a:rPr>
              <a:t>易</a:t>
            </a:r>
            <a:r>
              <a:rPr lang="zh-CN" altLang="en-US" sz="2400" dirty="0">
                <a:solidFill>
                  <a:srgbClr val="003399"/>
                </a:solidFill>
                <a:latin typeface="Times New Roman" pitchFamily="18" charset="0"/>
                <a:ea typeface="微软雅黑" pitchFamily="34" charset="-122"/>
              </a:rPr>
              <a:t>记；难以猜中或发现；能抵御蛮力破解攻击。</a:t>
            </a:r>
          </a:p>
          <a:p>
            <a:pPr eaLnBrk="1" hangingPunct="1">
              <a:spcBef>
                <a:spcPts val="0"/>
              </a:spcBef>
              <a:buClr>
                <a:srgbClr val="CC0000"/>
              </a:buClr>
              <a:buNone/>
            </a:pPr>
            <a:r>
              <a:rPr lang="zh-CN" altLang="en-US" sz="2400" dirty="0">
                <a:solidFill>
                  <a:srgbClr val="C00000"/>
                </a:solidFill>
                <a:latin typeface="Times New Roman" pitchFamily="18" charset="0"/>
                <a:ea typeface="微软雅黑" pitchFamily="34" charset="-122"/>
              </a:rPr>
              <a:t>系统分类：</a:t>
            </a:r>
            <a:r>
              <a:rPr lang="zh-CN" altLang="en-US" sz="2400" dirty="0">
                <a:solidFill>
                  <a:srgbClr val="003399"/>
                </a:solidFill>
                <a:latin typeface="Times New Roman" pitchFamily="18" charset="0"/>
                <a:ea typeface="微软雅黑" pitchFamily="34" charset="-122"/>
              </a:rPr>
              <a:t>（</a:t>
            </a:r>
            <a:r>
              <a:rPr lang="en-US" altLang="zh-CN" sz="2400" dirty="0">
                <a:solidFill>
                  <a:srgbClr val="003399"/>
                </a:solidFill>
                <a:latin typeface="Times New Roman" pitchFamily="18" charset="0"/>
                <a:ea typeface="微软雅黑" pitchFamily="34" charset="-122"/>
              </a:rPr>
              <a:t>1</a:t>
            </a:r>
            <a:r>
              <a:rPr lang="zh-CN" altLang="en-US" sz="2400" dirty="0">
                <a:solidFill>
                  <a:srgbClr val="003399"/>
                </a:solidFill>
                <a:latin typeface="Times New Roman" pitchFamily="18" charset="0"/>
                <a:ea typeface="微软雅黑" pitchFamily="34" charset="-122"/>
              </a:rPr>
              <a:t>）非保密的联机系统</a:t>
            </a:r>
            <a:r>
              <a:rPr lang="en-US" altLang="en-US" sz="2400" dirty="0">
                <a:solidFill>
                  <a:srgbClr val="003399"/>
                </a:solidFill>
                <a:latin typeface="Times New Roman" pitchFamily="18" charset="0"/>
                <a:ea typeface="微软雅黑" pitchFamily="34" charset="-122"/>
              </a:rPr>
              <a:t>---</a:t>
            </a:r>
            <a:r>
              <a:rPr lang="zh-CN" altLang="en-US" sz="2400" dirty="0">
                <a:solidFill>
                  <a:srgbClr val="003399"/>
                </a:solidFill>
                <a:latin typeface="Times New Roman" pitchFamily="18" charset="0"/>
                <a:ea typeface="微软雅黑" pitchFamily="34" charset="-122"/>
              </a:rPr>
              <a:t>多个用户共用一个口令；</a:t>
            </a:r>
            <a:endParaRPr lang="en-US" altLang="zh-CN" sz="2400" dirty="0">
              <a:solidFill>
                <a:srgbClr val="003399"/>
              </a:solidFill>
              <a:latin typeface="Times New Roman" pitchFamily="18" charset="0"/>
              <a:ea typeface="微软雅黑" pitchFamily="34" charset="-122"/>
            </a:endParaRPr>
          </a:p>
          <a:p>
            <a:pPr eaLnBrk="1" hangingPunct="1">
              <a:spcBef>
                <a:spcPts val="0"/>
              </a:spcBef>
              <a:buClr>
                <a:srgbClr val="CC0000"/>
              </a:buClr>
              <a:buNone/>
            </a:pPr>
            <a:r>
              <a:rPr lang="en-US" altLang="zh-CN" sz="2400" dirty="0">
                <a:solidFill>
                  <a:srgbClr val="003399"/>
                </a:solidFill>
                <a:latin typeface="Times New Roman" pitchFamily="18" charset="0"/>
                <a:ea typeface="微软雅黑" pitchFamily="34" charset="-122"/>
              </a:rPr>
              <a:t>                    </a:t>
            </a:r>
            <a:r>
              <a:rPr lang="zh-CN" altLang="en-US" sz="2400" dirty="0">
                <a:solidFill>
                  <a:srgbClr val="003399"/>
                </a:solidFill>
                <a:latin typeface="Times New Roman" pitchFamily="18" charset="0"/>
                <a:ea typeface="微软雅黑" pitchFamily="34" charset="-122"/>
              </a:rPr>
              <a:t>（</a:t>
            </a:r>
            <a:r>
              <a:rPr lang="en-US" altLang="zh-CN" sz="2400" dirty="0">
                <a:solidFill>
                  <a:srgbClr val="003399"/>
                </a:solidFill>
                <a:latin typeface="Times New Roman" pitchFamily="18" charset="0"/>
                <a:ea typeface="微软雅黑" pitchFamily="34" charset="-122"/>
              </a:rPr>
              <a:t>2</a:t>
            </a:r>
            <a:r>
              <a:rPr lang="zh-CN" altLang="en-US" sz="2400" dirty="0">
                <a:solidFill>
                  <a:srgbClr val="003399"/>
                </a:solidFill>
                <a:latin typeface="Times New Roman" pitchFamily="18" charset="0"/>
                <a:ea typeface="微软雅黑" pitchFamily="34" charset="-122"/>
              </a:rPr>
              <a:t>）安全性要求高的系统</a:t>
            </a:r>
            <a:r>
              <a:rPr lang="en-US" altLang="en-US" sz="2400" dirty="0">
                <a:solidFill>
                  <a:srgbClr val="003399"/>
                </a:solidFill>
                <a:latin typeface="Times New Roman" pitchFamily="18" charset="0"/>
                <a:ea typeface="微软雅黑" pitchFamily="34" charset="-122"/>
              </a:rPr>
              <a:t>---</a:t>
            </a:r>
            <a:r>
              <a:rPr lang="zh-CN" altLang="en-US" sz="2400" dirty="0">
                <a:solidFill>
                  <a:srgbClr val="003399"/>
                </a:solidFill>
                <a:latin typeface="Times New Roman" pitchFamily="18" charset="0"/>
                <a:ea typeface="微软雅黑" pitchFamily="34" charset="-122"/>
              </a:rPr>
              <a:t>每个用户配有专用口令；</a:t>
            </a:r>
            <a:endParaRPr lang="en-US" altLang="zh-CN" sz="2400" dirty="0">
              <a:solidFill>
                <a:srgbClr val="003399"/>
              </a:solidFill>
              <a:latin typeface="Times New Roman" pitchFamily="18" charset="0"/>
              <a:ea typeface="微软雅黑" pitchFamily="34" charset="-122"/>
            </a:endParaRPr>
          </a:p>
          <a:p>
            <a:pPr eaLnBrk="1" hangingPunct="1">
              <a:spcBef>
                <a:spcPts val="0"/>
              </a:spcBef>
              <a:buClr>
                <a:srgbClr val="CC0000"/>
              </a:buClr>
              <a:buBlip>
                <a:blip r:embed="rId2"/>
              </a:buBlip>
            </a:pPr>
            <a:endParaRPr lang="zh-CN" altLang="en-US" sz="2400" dirty="0">
              <a:solidFill>
                <a:srgbClr val="000099"/>
              </a:solidFill>
              <a:latin typeface="Times New Roman" pitchFamily="18" charset="0"/>
              <a:ea typeface="微软雅黑" pitchFamily="34" charset="-122"/>
            </a:endParaRPr>
          </a:p>
          <a:p>
            <a:pPr eaLnBrk="1" hangingPunct="1">
              <a:spcBef>
                <a:spcPts val="0"/>
              </a:spcBef>
              <a:buClr>
                <a:srgbClr val="CC0000"/>
              </a:buClr>
              <a:buNone/>
            </a:pPr>
            <a:r>
              <a:rPr lang="zh-CN" altLang="en-US" sz="2400" dirty="0">
                <a:solidFill>
                  <a:srgbClr val="C00000"/>
                </a:solidFill>
                <a:latin typeface="Times New Roman" pitchFamily="18" charset="0"/>
                <a:ea typeface="微软雅黑" pitchFamily="34" charset="-122"/>
                <a:sym typeface="Times New Roman" pitchFamily="18" charset="0"/>
              </a:rPr>
              <a:t>防止泄露的措施： </a:t>
            </a:r>
          </a:p>
          <a:p>
            <a:pPr eaLnBrk="1" hangingPunct="1">
              <a:spcBef>
                <a:spcPts val="0"/>
              </a:spcBef>
              <a:buClr>
                <a:srgbClr val="9999FF"/>
              </a:buClr>
              <a:buSzPct val="100000"/>
              <a:buBlip>
                <a:blip r:embed="rId2"/>
              </a:buBlip>
            </a:pPr>
            <a:r>
              <a:rPr lang="zh-CN" altLang="en-US" sz="2400" dirty="0">
                <a:solidFill>
                  <a:srgbClr val="003399"/>
                </a:solidFill>
                <a:latin typeface="Times New Roman" pitchFamily="18" charset="0"/>
                <a:ea typeface="微软雅黑" pitchFamily="34" charset="-122"/>
                <a:sym typeface="Times New Roman" pitchFamily="18" charset="0"/>
              </a:rPr>
              <a:t>个人身份和口令用软件加密，如Bell的UNIX系统就用加密方式。</a:t>
            </a:r>
          </a:p>
          <a:p>
            <a:pPr eaLnBrk="1" hangingPunct="1">
              <a:spcBef>
                <a:spcPts val="0"/>
              </a:spcBef>
              <a:buClr>
                <a:srgbClr val="9999FF"/>
              </a:buClr>
              <a:buSzPct val="100000"/>
              <a:buBlip>
                <a:blip r:embed="rId2"/>
              </a:buBlip>
            </a:pPr>
            <a:r>
              <a:rPr lang="zh-CN" altLang="en-US" sz="2400" dirty="0">
                <a:solidFill>
                  <a:srgbClr val="003399"/>
                </a:solidFill>
                <a:latin typeface="Times New Roman" pitchFamily="18" charset="0"/>
                <a:ea typeface="微软雅黑" pitchFamily="34" charset="-122"/>
                <a:sym typeface="Times New Roman" pitchFamily="18" charset="0"/>
              </a:rPr>
              <a:t>采用通行短语</a:t>
            </a:r>
            <a:r>
              <a:rPr lang="zh-CN" altLang="en-US" sz="2400" dirty="0">
                <a:solidFill>
                  <a:srgbClr val="003399"/>
                </a:solidFill>
                <a:latin typeface="Times New Roman" pitchFamily="18" charset="0"/>
                <a:ea typeface="微软雅黑" pitchFamily="34" charset="-122"/>
                <a:sym typeface="宋体" pitchFamily="2" charset="-122"/>
              </a:rPr>
              <a:t>（</a:t>
            </a:r>
            <a:r>
              <a:rPr lang="zh-CN" altLang="en-US" sz="2400" dirty="0">
                <a:solidFill>
                  <a:srgbClr val="003399"/>
                </a:solidFill>
                <a:latin typeface="Times New Roman" pitchFamily="18" charset="0"/>
                <a:ea typeface="微软雅黑" pitchFamily="34" charset="-122"/>
                <a:sym typeface="Times New Roman" pitchFamily="18" charset="0"/>
              </a:rPr>
              <a:t>Pass Phrases</a:t>
            </a:r>
            <a:r>
              <a:rPr lang="zh-CN" altLang="en-US" sz="2400" dirty="0">
                <a:solidFill>
                  <a:srgbClr val="003399"/>
                </a:solidFill>
                <a:latin typeface="Times New Roman" pitchFamily="18" charset="0"/>
                <a:ea typeface="微软雅黑" pitchFamily="34" charset="-122"/>
                <a:sym typeface="宋体" pitchFamily="2" charset="-122"/>
              </a:rPr>
              <a:t>）</a:t>
            </a:r>
            <a:r>
              <a:rPr lang="zh-CN" altLang="en-US" sz="2400" dirty="0">
                <a:solidFill>
                  <a:srgbClr val="003399"/>
                </a:solidFill>
                <a:latin typeface="Times New Roman" pitchFamily="18" charset="0"/>
                <a:ea typeface="微软雅黑" pitchFamily="34" charset="-122"/>
                <a:sym typeface="Times New Roman" pitchFamily="18" charset="0"/>
              </a:rPr>
              <a:t>代替口令，通过密钥碾压（Key Crunching）技术生成较短的随机性密钥。</a:t>
            </a:r>
            <a:endParaRPr lang="en-US" altLang="en-US" sz="2400" dirty="0">
              <a:solidFill>
                <a:srgbClr val="003399"/>
              </a:solidFill>
              <a:latin typeface="Times New Roman" pitchFamily="18" charset="0"/>
              <a:ea typeface="微软雅黑" pitchFamily="34" charset="-122"/>
              <a:sym typeface="Times New Roman" pitchFamily="18" charset="0"/>
            </a:endParaRPr>
          </a:p>
        </p:txBody>
      </p:sp>
      <p:grpSp>
        <p:nvGrpSpPr>
          <p:cNvPr id="11" name="组合 10"/>
          <p:cNvGrpSpPr/>
          <p:nvPr/>
        </p:nvGrpSpPr>
        <p:grpSpPr>
          <a:xfrm>
            <a:off x="571472" y="4857760"/>
            <a:ext cx="8089942" cy="2306989"/>
            <a:chOff x="571472" y="4786322"/>
            <a:chExt cx="8089942" cy="2378427"/>
          </a:xfrm>
        </p:grpSpPr>
        <p:pic>
          <p:nvPicPr>
            <p:cNvPr id="15367"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472" y="4786322"/>
              <a:ext cx="2714644" cy="2378427"/>
            </a:xfrm>
            <a:prstGeom prst="rect">
              <a:avLst/>
            </a:prstGeom>
            <a:noFill/>
            <a:ln w="9525">
              <a:noFill/>
              <a:miter lim="800000"/>
              <a:headEnd/>
              <a:tailEnd/>
            </a:ln>
            <a:effectLst/>
          </p:spPr>
        </p:pic>
        <p:pic>
          <p:nvPicPr>
            <p:cNvPr id="15368" name="Picture 8"/>
            <p:cNvPicPr>
              <a:picLocks noChangeAspect="1" noChangeArrowheads="1"/>
            </p:cNvPicPr>
            <p:nvPr/>
          </p:nvPicPr>
          <p:blipFill>
            <a:blip r:embed="rId4" cstate="print">
              <a:clrChange>
                <a:clrFrom>
                  <a:srgbClr val="FFFFFF"/>
                </a:clrFrom>
                <a:clrTo>
                  <a:srgbClr val="FFFFFF">
                    <a:alpha val="0"/>
                  </a:srgbClr>
                </a:clrTo>
              </a:clrChange>
            </a:blip>
            <a:srcRect r="30965" b="5695"/>
            <a:stretch>
              <a:fillRect/>
            </a:stretch>
          </p:blipFill>
          <p:spPr bwMode="auto">
            <a:xfrm>
              <a:off x="3643306" y="4970910"/>
              <a:ext cx="1857388" cy="1887090"/>
            </a:xfrm>
            <a:prstGeom prst="rect">
              <a:avLst/>
            </a:prstGeom>
            <a:noFill/>
            <a:ln w="9525">
              <a:noFill/>
              <a:miter lim="800000"/>
              <a:headEnd/>
              <a:tailEnd/>
            </a:ln>
            <a:effectLst/>
          </p:spPr>
        </p:pic>
        <p:pic>
          <p:nvPicPr>
            <p:cNvPr id="15369" name="Picture 9"/>
            <p:cNvPicPr>
              <a:picLocks noChangeAspect="1" noChangeArrowheads="1"/>
            </p:cNvPicPr>
            <p:nvPr/>
          </p:nvPicPr>
          <p:blipFill>
            <a:blip r:embed="rId5" cstate="print">
              <a:clrChange>
                <a:clrFrom>
                  <a:srgbClr val="FFFFFF"/>
                </a:clrFrom>
                <a:clrTo>
                  <a:srgbClr val="FFFFFF">
                    <a:alpha val="0"/>
                  </a:srgbClr>
                </a:clrTo>
              </a:clrChange>
            </a:blip>
            <a:srcRect l="25574" r="20941" b="2895"/>
            <a:stretch>
              <a:fillRect/>
            </a:stretch>
          </p:blipFill>
          <p:spPr bwMode="auto">
            <a:xfrm>
              <a:off x="5953433" y="5157789"/>
              <a:ext cx="2707981" cy="1700212"/>
            </a:xfrm>
            <a:prstGeom prst="rect">
              <a:avLst/>
            </a:prstGeom>
            <a:noFill/>
            <a:ln w="9525">
              <a:noFill/>
              <a:miter lim="800000"/>
              <a:headEnd/>
              <a:tailEnd/>
            </a:ln>
            <a:effec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0" y="-16"/>
            <a:ext cx="9144000" cy="1143000"/>
          </a:xfrm>
        </p:spPr>
        <p:txBody>
          <a:bodyPr/>
          <a:lstStyle/>
          <a:p>
            <a:pPr eaLnBrk="1" hangingPunct="1"/>
            <a:r>
              <a:rPr lang="en-US" altLang="zh-CN" sz="4000" dirty="0">
                <a:latin typeface="Times New Roman" pitchFamily="18" charset="0"/>
                <a:ea typeface="微软雅黑" pitchFamily="34" charset="-122"/>
              </a:rPr>
              <a:t>15.2.1 </a:t>
            </a:r>
            <a:r>
              <a:rPr lang="zh-CN" altLang="en-US" sz="4000" dirty="0">
                <a:latin typeface="Times New Roman" pitchFamily="18" charset="0"/>
                <a:ea typeface="微软雅黑" pitchFamily="34" charset="-122"/>
              </a:rPr>
              <a:t>口令认证系统概述（续）</a:t>
            </a:r>
            <a:endParaRPr lang="zh-CN" altLang="zh-CN" sz="4000" dirty="0">
              <a:latin typeface="Times New Roman" pitchFamily="18" charset="0"/>
              <a:ea typeface="微软雅黑" pitchFamily="34" charset="-122"/>
            </a:endParaRPr>
          </a:p>
        </p:txBody>
      </p:sp>
      <p:sp>
        <p:nvSpPr>
          <p:cNvPr id="16388" name="Rectangle 3"/>
          <p:cNvSpPr>
            <a:spLocks noGrp="1" noChangeArrowheads="1"/>
          </p:cNvSpPr>
          <p:nvPr>
            <p:ph type="body" idx="4294967295"/>
          </p:nvPr>
        </p:nvSpPr>
        <p:spPr>
          <a:xfrm>
            <a:off x="-285784" y="1760557"/>
            <a:ext cx="7572428" cy="4525963"/>
          </a:xfrm>
        </p:spPr>
        <p:txBody>
          <a:bodyPr/>
          <a:lstStyle/>
          <a:p>
            <a:pPr eaLnBrk="1" hangingPunct="1">
              <a:buClr>
                <a:schemeClr val="folHlink"/>
              </a:buClr>
              <a:buSzPct val="85000"/>
              <a:buNone/>
            </a:pPr>
            <a:endParaRPr lang="zh-CN" altLang="en-US" sz="2800" dirty="0">
              <a:solidFill>
                <a:srgbClr val="000099"/>
              </a:solidFill>
              <a:latin typeface="Times New Roman" pitchFamily="18" charset="0"/>
              <a:ea typeface="微软雅黑" pitchFamily="34" charset="-122"/>
              <a:sym typeface="宋体" pitchFamily="2" charset="-122"/>
            </a:endParaRPr>
          </a:p>
          <a:p>
            <a:pPr lvl="1" eaLnBrk="1" hangingPunct="1">
              <a:lnSpc>
                <a:spcPct val="120000"/>
              </a:lnSpc>
              <a:spcBef>
                <a:spcPct val="0"/>
              </a:spcBef>
              <a:buClr>
                <a:schemeClr val="accent1"/>
              </a:buClr>
              <a:buSzPct val="85000"/>
              <a:buBlip>
                <a:blip r:embed="rId2"/>
              </a:buBlip>
            </a:pPr>
            <a:r>
              <a:rPr lang="zh-CN" altLang="en-US" sz="2400" dirty="0">
                <a:solidFill>
                  <a:srgbClr val="003399"/>
                </a:solidFill>
                <a:latin typeface="Times New Roman" pitchFamily="18" charset="0"/>
                <a:ea typeface="微软雅黑" pitchFamily="34" charset="-122"/>
                <a:sym typeface="Times New Roman" pitchFamily="18" charset="0"/>
              </a:rPr>
              <a:t>通常采用邮寄方式。</a:t>
            </a:r>
          </a:p>
          <a:p>
            <a:pPr lvl="1" eaLnBrk="1" hangingPunct="1">
              <a:lnSpc>
                <a:spcPct val="120000"/>
              </a:lnSpc>
              <a:spcBef>
                <a:spcPct val="0"/>
              </a:spcBef>
              <a:buClr>
                <a:schemeClr val="accent1"/>
              </a:buClr>
              <a:buSzPct val="85000"/>
              <a:buBlip>
                <a:blip r:embed="rId2"/>
              </a:buBlip>
            </a:pPr>
            <a:r>
              <a:rPr lang="zh-CN" altLang="en-US" sz="2400" dirty="0">
                <a:solidFill>
                  <a:srgbClr val="003399"/>
                </a:solidFill>
                <a:latin typeface="Times New Roman" pitchFamily="18" charset="0"/>
                <a:ea typeface="微软雅黑" pitchFamily="34" charset="-122"/>
                <a:sym typeface="Times New Roman" pitchFamily="18" charset="0"/>
              </a:rPr>
              <a:t>银行系统通常采用夹层信封，由计算机将护字符印在中间纸层上，只有拆封才能读出。</a:t>
            </a:r>
          </a:p>
          <a:p>
            <a:pPr lvl="1" eaLnBrk="1" hangingPunct="1">
              <a:lnSpc>
                <a:spcPct val="120000"/>
              </a:lnSpc>
              <a:spcBef>
                <a:spcPct val="0"/>
              </a:spcBef>
              <a:buClr>
                <a:schemeClr val="accent1"/>
              </a:buClr>
              <a:buSzPct val="85000"/>
              <a:buBlip>
                <a:blip r:embed="rId2"/>
              </a:buBlip>
            </a:pPr>
            <a:r>
              <a:rPr lang="zh-CN" altLang="en-US" sz="2400" dirty="0">
                <a:solidFill>
                  <a:srgbClr val="003399"/>
                </a:solidFill>
                <a:latin typeface="Times New Roman" pitchFamily="18" charset="0"/>
                <a:ea typeface="微软雅黑" pitchFamily="34" charset="-122"/>
                <a:sym typeface="宋体" pitchFamily="2" charset="-122"/>
              </a:rPr>
              <a:t>在使用口令时，我们还</a:t>
            </a:r>
            <a:r>
              <a:rPr lang="zh-CN" altLang="en-US" sz="2400" dirty="0">
                <a:solidFill>
                  <a:srgbClr val="003399"/>
                </a:solidFill>
                <a:latin typeface="Times New Roman" pitchFamily="18" charset="0"/>
                <a:ea typeface="微软雅黑" pitchFamily="34" charset="-122"/>
                <a:sym typeface="Times New Roman" pitchFamily="18" charset="0"/>
              </a:rPr>
              <a:t>应注意防止别人骗取口令。</a:t>
            </a:r>
          </a:p>
          <a:p>
            <a:pPr lvl="1" eaLnBrk="1" hangingPunct="1">
              <a:lnSpc>
                <a:spcPct val="120000"/>
              </a:lnSpc>
              <a:spcBef>
                <a:spcPct val="0"/>
              </a:spcBef>
              <a:buClr>
                <a:schemeClr val="accent1"/>
              </a:buClr>
              <a:buSzPct val="85000"/>
              <a:buBlip>
                <a:blip r:embed="rId2"/>
              </a:buBlip>
            </a:pPr>
            <a:r>
              <a:rPr lang="zh-CN" altLang="en-US" sz="2400" dirty="0">
                <a:solidFill>
                  <a:srgbClr val="003399"/>
                </a:solidFill>
                <a:latin typeface="Times New Roman" pitchFamily="18" charset="0"/>
                <a:ea typeface="微软雅黑" pitchFamily="34" charset="-122"/>
                <a:sym typeface="Times New Roman" pitchFamily="18" charset="0"/>
              </a:rPr>
              <a:t>为了安全</a:t>
            </a:r>
            <a:r>
              <a:rPr lang="zh-CN" altLang="en-US" sz="2400" dirty="0">
                <a:solidFill>
                  <a:srgbClr val="003399"/>
                </a:solidFill>
                <a:latin typeface="Times New Roman" pitchFamily="18" charset="0"/>
                <a:ea typeface="微软雅黑" pitchFamily="34" charset="-122"/>
                <a:sym typeface="宋体" pitchFamily="2" charset="-122"/>
              </a:rPr>
              <a:t>，系统</a:t>
            </a:r>
            <a:r>
              <a:rPr lang="zh-CN" altLang="en-US" sz="2400" dirty="0">
                <a:solidFill>
                  <a:srgbClr val="003399"/>
                </a:solidFill>
                <a:latin typeface="Times New Roman" pitchFamily="18" charset="0"/>
                <a:ea typeface="微软雅黑" pitchFamily="34" charset="-122"/>
                <a:sym typeface="Times New Roman" pitchFamily="18" charset="0"/>
              </a:rPr>
              <a:t>常常限定</a:t>
            </a:r>
            <a:r>
              <a:rPr lang="zh-CN" altLang="en-US" sz="2400" dirty="0">
                <a:solidFill>
                  <a:srgbClr val="003399"/>
                </a:solidFill>
                <a:latin typeface="Times New Roman" pitchFamily="18" charset="0"/>
                <a:ea typeface="微软雅黑" pitchFamily="34" charset="-122"/>
                <a:sym typeface="宋体" pitchFamily="2" charset="-122"/>
              </a:rPr>
              <a:t>尝试输入</a:t>
            </a:r>
            <a:r>
              <a:rPr lang="zh-CN" altLang="en-US" sz="2400" dirty="0">
                <a:solidFill>
                  <a:srgbClr val="003399"/>
                </a:solidFill>
                <a:latin typeface="Times New Roman" pitchFamily="18" charset="0"/>
                <a:ea typeface="微软雅黑" pitchFamily="34" charset="-122"/>
                <a:sym typeface="Times New Roman" pitchFamily="18" charset="0"/>
              </a:rPr>
              <a:t>口令的次数。</a:t>
            </a:r>
            <a:endParaRPr lang="zh-CN" altLang="en-US" sz="2400" dirty="0">
              <a:solidFill>
                <a:srgbClr val="003399"/>
              </a:solidFill>
              <a:latin typeface="Times New Roman" pitchFamily="18" charset="0"/>
              <a:ea typeface="微软雅黑" pitchFamily="34" charset="-122"/>
            </a:endParaRPr>
          </a:p>
        </p:txBody>
      </p:sp>
      <p:pic>
        <p:nvPicPr>
          <p:cNvPr id="16389" name="Picture 5"/>
          <p:cNvPicPr>
            <a:picLocks noChangeAspect="1" noChangeArrowheads="1"/>
          </p:cNvPicPr>
          <p:nvPr/>
        </p:nvPicPr>
        <p:blipFill>
          <a:blip r:embed="rId3" cstate="print">
            <a:clrChange>
              <a:clrFrom>
                <a:srgbClr val="F8F9FD"/>
              </a:clrFrom>
              <a:clrTo>
                <a:srgbClr val="F8F9FD">
                  <a:alpha val="0"/>
                </a:srgbClr>
              </a:clrTo>
            </a:clrChange>
          </a:blip>
          <a:srcRect l="3129" t="2682" r="3961" b="1863"/>
          <a:stretch>
            <a:fillRect/>
          </a:stretch>
        </p:blipFill>
        <p:spPr bwMode="auto">
          <a:xfrm>
            <a:off x="7077694" y="1128156"/>
            <a:ext cx="2280652" cy="2015092"/>
          </a:xfrm>
          <a:prstGeom prst="rect">
            <a:avLst/>
          </a:prstGeom>
          <a:noFill/>
          <a:ln w="9525">
            <a:noFill/>
            <a:miter lim="800000"/>
            <a:headEnd/>
            <a:tailEnd/>
          </a:ln>
          <a:effectLst/>
        </p:spPr>
      </p:pic>
      <p:pic>
        <p:nvPicPr>
          <p:cNvPr id="16390" name="Picture 6"/>
          <p:cNvPicPr>
            <a:picLocks noChangeAspect="1" noChangeArrowheads="1"/>
          </p:cNvPicPr>
          <p:nvPr/>
        </p:nvPicPr>
        <p:blipFill>
          <a:blip r:embed="rId4" cstate="print">
            <a:clrChange>
              <a:clrFrom>
                <a:srgbClr val="FFFFFF"/>
              </a:clrFrom>
              <a:clrTo>
                <a:srgbClr val="FFFFFF">
                  <a:alpha val="0"/>
                </a:srgbClr>
              </a:clrTo>
            </a:clrChange>
          </a:blip>
          <a:stretch>
            <a:fillRect/>
          </a:stretch>
        </p:blipFill>
        <p:spPr bwMode="auto">
          <a:xfrm>
            <a:off x="6858016" y="4429164"/>
            <a:ext cx="2285984" cy="2285984"/>
          </a:xfrm>
          <a:prstGeom prst="rect">
            <a:avLst/>
          </a:prstGeom>
          <a:noFill/>
          <a:ln w="9525">
            <a:noFill/>
            <a:miter lim="800000"/>
            <a:headEnd/>
            <a:tailEnd/>
          </a:ln>
          <a:effectLst/>
        </p:spPr>
      </p:pic>
      <p:sp>
        <p:nvSpPr>
          <p:cNvPr id="9" name="AutoShape 5"/>
          <p:cNvSpPr>
            <a:spLocks noChangeArrowheads="1"/>
          </p:cNvSpPr>
          <p:nvPr/>
        </p:nvSpPr>
        <p:spPr bwMode="auto">
          <a:xfrm>
            <a:off x="214282" y="1428736"/>
            <a:ext cx="5429288"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口令分发系统的安全性也不容忽视</a:t>
            </a:r>
          </a:p>
        </p:txBody>
      </p:sp>
      <p:grpSp>
        <p:nvGrpSpPr>
          <p:cNvPr id="10" name="组合 9"/>
          <p:cNvGrpSpPr/>
          <p:nvPr/>
        </p:nvGrpSpPr>
        <p:grpSpPr>
          <a:xfrm>
            <a:off x="214282" y="5715016"/>
            <a:ext cx="6429420" cy="642942"/>
            <a:chOff x="142844" y="4143380"/>
            <a:chExt cx="4425584" cy="1770384"/>
          </a:xfrm>
        </p:grpSpPr>
        <p:sp>
          <p:nvSpPr>
            <p:cNvPr id="11" name="AutoShape 7"/>
            <p:cNvSpPr>
              <a:spLocks noChangeArrowheads="1"/>
            </p:cNvSpPr>
            <p:nvPr/>
          </p:nvSpPr>
          <p:spPr bwMode="auto">
            <a:xfrm>
              <a:off x="142844" y="4143380"/>
              <a:ext cx="4425584" cy="1770384"/>
            </a:xfrm>
            <a:prstGeom prst="roundRect">
              <a:avLst>
                <a:gd name="adj" fmla="val 13745"/>
              </a:avLst>
            </a:prstGeom>
            <a:solidFill>
              <a:schemeClr val="bg1"/>
            </a:solidFill>
            <a:ln w="31750">
              <a:solidFill>
                <a:srgbClr val="FF6600"/>
              </a:solidFill>
              <a:round/>
              <a:headEnd/>
              <a:tailEnd/>
            </a:ln>
            <a:effectLst/>
          </p:spPr>
          <p:txBody>
            <a:bodyPr vert="horz" wrap="none" anchor="ctr"/>
            <a:lstStyle/>
            <a:p>
              <a:pPr eaLnBrk="0" hangingPunct="0">
                <a:lnSpc>
                  <a:spcPct val="80000"/>
                </a:lnSpc>
                <a:spcBef>
                  <a:spcPct val="20000"/>
                </a:spcBef>
                <a:buBlip>
                  <a:blip r:embed="rId2"/>
                </a:buBlip>
                <a:defRPr/>
              </a:pPr>
              <a:endParaRPr lang="zh-CN" altLang="en-US" sz="2600" kern="0" dirty="0">
                <a:solidFill>
                  <a:srgbClr val="002060"/>
                </a:solidFill>
                <a:latin typeface="Times New Roman" pitchFamily="18" charset="0"/>
                <a:ea typeface="微软雅黑" pitchFamily="34" charset="-122"/>
              </a:endParaRPr>
            </a:p>
          </p:txBody>
        </p:sp>
        <p:sp>
          <p:nvSpPr>
            <p:cNvPr id="12" name="TextBox 11"/>
            <p:cNvSpPr txBox="1"/>
            <p:nvPr/>
          </p:nvSpPr>
          <p:spPr>
            <a:xfrm>
              <a:off x="248215" y="4295919"/>
              <a:ext cx="4214842" cy="1355975"/>
            </a:xfrm>
            <a:prstGeom prst="rect">
              <a:avLst/>
            </a:prstGeom>
            <a:noFill/>
          </p:spPr>
          <p:txBody>
            <a:bodyPr wrap="square" rtlCol="0">
              <a:spAutoFit/>
            </a:bodyPr>
            <a:lstStyle/>
            <a:p>
              <a:pPr lvl="0" eaLnBrk="0" hangingPunct="0">
                <a:spcBef>
                  <a:spcPct val="20000"/>
                </a:spcBef>
                <a:defRPr/>
              </a:pPr>
              <a:r>
                <a:rPr lang="zh-CN" altLang="en-US" sz="2600" kern="0" dirty="0">
                  <a:solidFill>
                    <a:srgbClr val="003399"/>
                  </a:solidFill>
                  <a:latin typeface="Times New Roman" pitchFamily="18" charset="0"/>
                  <a:ea typeface="微软雅黑" pitchFamily="34" charset="-122"/>
                </a:rPr>
                <a:t>还有一个方法是</a:t>
              </a:r>
              <a:r>
                <a:rPr lang="zh-CN" altLang="en-US" sz="2600" kern="0" dirty="0">
                  <a:solidFill>
                    <a:srgbClr val="C00000"/>
                  </a:solidFill>
                  <a:latin typeface="Times New Roman" pitchFamily="18" charset="0"/>
                  <a:ea typeface="微软雅黑" pitchFamily="34" charset="-122"/>
                </a:rPr>
                <a:t>询问法</a:t>
              </a:r>
              <a:r>
                <a:rPr lang="zh-CN" altLang="en-US" sz="2600" kern="0" dirty="0">
                  <a:solidFill>
                    <a:srgbClr val="003399"/>
                  </a:solidFill>
                  <a:latin typeface="Times New Roman" pitchFamily="18" charset="0"/>
                  <a:ea typeface="微软雅黑" pitchFamily="34" charset="-122"/>
                </a:rPr>
                <a:t>（</a:t>
              </a:r>
              <a:r>
                <a:rPr lang="en-US" altLang="zh-CN" sz="2600" kern="0" dirty="0" err="1">
                  <a:solidFill>
                    <a:srgbClr val="003399"/>
                  </a:solidFill>
                  <a:latin typeface="Times New Roman" pitchFamily="18" charset="0"/>
                  <a:ea typeface="微软雅黑" pitchFamily="34" charset="-122"/>
                </a:rPr>
                <a:t>Questionaries</a:t>
              </a:r>
              <a:r>
                <a:rPr lang="zh-CN" altLang="en-US" sz="2600" kern="0" dirty="0">
                  <a:solidFill>
                    <a:srgbClr val="003399"/>
                  </a:solidFill>
                  <a:latin typeface="Times New Roman" pitchFamily="18" charset="0"/>
                  <a:ea typeface="微软雅黑" pitchFamily="34" charset="-122"/>
                </a:rPr>
                <a:t>。</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6390"/>
                                        </p:tgtEl>
                                        <p:attrNameLst>
                                          <p:attrName>style.visibility</p:attrName>
                                        </p:attrNameLst>
                                      </p:cBhvr>
                                      <p:to>
                                        <p:strVal val="visible"/>
                                      </p:to>
                                    </p:set>
                                    <p:anim calcmode="lin" valueType="num">
                                      <p:cBhvr>
                                        <p:cTn id="11" dur="500" fill="hold"/>
                                        <p:tgtEl>
                                          <p:spTgt spid="16390"/>
                                        </p:tgtEl>
                                        <p:attrNameLst>
                                          <p:attrName>ppt_w</p:attrName>
                                        </p:attrNameLst>
                                      </p:cBhvr>
                                      <p:tavLst>
                                        <p:tav tm="0">
                                          <p:val>
                                            <p:fltVal val="0"/>
                                          </p:val>
                                        </p:tav>
                                        <p:tav tm="100000">
                                          <p:val>
                                            <p:strVal val="#ppt_w"/>
                                          </p:val>
                                        </p:tav>
                                      </p:tavLst>
                                    </p:anim>
                                    <p:anim calcmode="lin" valueType="num">
                                      <p:cBhvr>
                                        <p:cTn id="12" dur="500" fill="hold"/>
                                        <p:tgtEl>
                                          <p:spTgt spid="163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a:xfrm>
            <a:off x="0" y="-24"/>
            <a:ext cx="9144000" cy="1143000"/>
          </a:xfrm>
        </p:spPr>
        <p:txBody>
          <a:bodyPr/>
          <a:lstStyle/>
          <a:p>
            <a:pPr eaLnBrk="1" hangingPunct="1"/>
            <a:r>
              <a:rPr lang="en-US" altLang="zh-CN" sz="4000" dirty="0">
                <a:latin typeface="Times New Roman" pitchFamily="18" charset="0"/>
                <a:ea typeface="微软雅黑" pitchFamily="34" charset="-122"/>
              </a:rPr>
              <a:t>15.2.1 </a:t>
            </a:r>
            <a:r>
              <a:rPr lang="zh-CN" altLang="en-US" sz="4000" dirty="0">
                <a:latin typeface="Times New Roman" pitchFamily="18" charset="0"/>
                <a:ea typeface="微软雅黑" pitchFamily="34" charset="-122"/>
              </a:rPr>
              <a:t>口令认证系统概述（续）</a:t>
            </a:r>
            <a:endParaRPr lang="zh-CN" altLang="zh-CN" sz="4000" dirty="0">
              <a:latin typeface="Times New Roman" pitchFamily="18" charset="0"/>
              <a:ea typeface="微软雅黑" pitchFamily="34" charset="-122"/>
            </a:endParaRPr>
          </a:p>
        </p:txBody>
      </p:sp>
      <p:graphicFrame>
        <p:nvGraphicFramePr>
          <p:cNvPr id="17412" name="Object 6"/>
          <p:cNvGraphicFramePr>
            <a:graphicFrameLocks noGrp="1" noChangeAspect="1"/>
          </p:cNvGraphicFramePr>
          <p:nvPr>
            <p:ph idx="4294967295"/>
            <p:extLst>
              <p:ext uri="{D42A27DB-BD31-4B8C-83A1-F6EECF244321}">
                <p14:modId xmlns:p14="http://schemas.microsoft.com/office/powerpoint/2010/main" val="2631985245"/>
              </p:ext>
            </p:extLst>
          </p:nvPr>
        </p:nvGraphicFramePr>
        <p:xfrm>
          <a:off x="1834746" y="2357430"/>
          <a:ext cx="5210560" cy="2384425"/>
        </p:xfrm>
        <a:graphic>
          <a:graphicData uri="http://schemas.openxmlformats.org/presentationml/2006/ole">
            <mc:AlternateContent xmlns:mc="http://schemas.openxmlformats.org/markup-compatibility/2006">
              <mc:Choice xmlns:v="urn:schemas-microsoft-com:vml" Requires="v">
                <p:oleObj spid="_x0000_s17433" name="Visio" r:id="rId3" imgW="8765820" imgH="3868678" progId="Visio.Drawing.11">
                  <p:embed/>
                </p:oleObj>
              </mc:Choice>
              <mc:Fallback>
                <p:oleObj name="Visio" r:id="rId3" imgW="8765820" imgH="3868678"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746" y="2357430"/>
                        <a:ext cx="5210560" cy="2384425"/>
                      </a:xfrm>
                      <a:prstGeom prst="rect">
                        <a:avLst/>
                      </a:prstGeom>
                      <a:noFill/>
                      <a:extLst/>
                    </p:spPr>
                  </p:pic>
                </p:oleObj>
              </mc:Fallback>
            </mc:AlternateContent>
          </a:graphicData>
        </a:graphic>
      </p:graphicFrame>
      <p:sp>
        <p:nvSpPr>
          <p:cNvPr id="17414" name="Text Box 6"/>
          <p:cNvSpPr txBox="1">
            <a:spLocks noChangeArrowheads="1"/>
          </p:cNvSpPr>
          <p:nvPr/>
        </p:nvSpPr>
        <p:spPr bwMode="auto">
          <a:xfrm>
            <a:off x="1464431" y="4929198"/>
            <a:ext cx="6215138" cy="1200329"/>
          </a:xfrm>
          <a:prstGeom prst="rect">
            <a:avLst/>
          </a:prstGeom>
          <a:noFill/>
          <a:ln w="9525">
            <a:noFill/>
            <a:miter lim="800000"/>
            <a:headEnd/>
            <a:tailEnd/>
          </a:ln>
          <a:effectLst/>
        </p:spPr>
        <p:txBody>
          <a:bodyPr wrap="square">
            <a:spAutoFit/>
          </a:bodyPr>
          <a:lstStyle/>
          <a:p>
            <a:pPr>
              <a:lnSpc>
                <a:spcPct val="150000"/>
              </a:lnSpc>
              <a:buClr>
                <a:schemeClr val="folHlink"/>
              </a:buClr>
              <a:buSzPct val="80000"/>
              <a:buBlip>
                <a:blip r:embed="rId5"/>
              </a:buBlip>
            </a:pPr>
            <a:r>
              <a:rPr lang="zh-CN" altLang="en-US" sz="2400" dirty="0">
                <a:solidFill>
                  <a:srgbClr val="003399"/>
                </a:solidFill>
                <a:latin typeface="Times New Roman" pitchFamily="18" charset="0"/>
                <a:ea typeface="微软雅黑" pitchFamily="34" charset="-122"/>
              </a:rPr>
              <a:t>系统检验用户的口令。</a:t>
            </a:r>
          </a:p>
          <a:p>
            <a:pPr>
              <a:lnSpc>
                <a:spcPct val="150000"/>
              </a:lnSpc>
              <a:buClr>
                <a:schemeClr val="folHlink"/>
              </a:buClr>
              <a:buSzPct val="80000"/>
              <a:buBlip>
                <a:blip r:embed="rId5"/>
              </a:buBlip>
            </a:pPr>
            <a:r>
              <a:rPr lang="zh-CN" altLang="en-US" sz="2400" dirty="0">
                <a:solidFill>
                  <a:srgbClr val="003399"/>
                </a:solidFill>
                <a:latin typeface="Times New Roman" pitchFamily="18" charset="0"/>
                <a:ea typeface="微软雅黑" pitchFamily="34" charset="-122"/>
              </a:rPr>
              <a:t>有时需双向验证，用户也要检验系统口令。</a:t>
            </a:r>
          </a:p>
        </p:txBody>
      </p:sp>
      <p:sp>
        <p:nvSpPr>
          <p:cNvPr id="10" name="AutoShape 5"/>
          <p:cNvSpPr>
            <a:spLocks noChangeArrowheads="1"/>
          </p:cNvSpPr>
          <p:nvPr/>
        </p:nvSpPr>
        <p:spPr bwMode="auto">
          <a:xfrm>
            <a:off x="2607455" y="1357298"/>
            <a:ext cx="3929090"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一种单向函数检验口令框图</a:t>
            </a:r>
          </a:p>
        </p:txBody>
      </p:sp>
      <p:sp>
        <p:nvSpPr>
          <p:cNvPr id="2" name="TextBox 1"/>
          <p:cNvSpPr txBox="1"/>
          <p:nvPr/>
        </p:nvSpPr>
        <p:spPr>
          <a:xfrm>
            <a:off x="1546614" y="2708670"/>
            <a:ext cx="338554" cy="369332"/>
          </a:xfrm>
          <a:prstGeom prst="rect">
            <a:avLst/>
          </a:prstGeom>
          <a:noFill/>
        </p:spPr>
        <p:txBody>
          <a:bodyPr wrap="none" rtlCol="0">
            <a:spAutoFit/>
          </a:bodyPr>
          <a:lstStyle/>
          <a:p>
            <a:r>
              <a:rPr lang="en-US" altLang="zh-CN" dirty="0" smtClean="0"/>
              <a:t>P</a:t>
            </a:r>
            <a:endParaRPr lang="zh-CN" altLang="en-US" dirty="0"/>
          </a:p>
        </p:txBody>
      </p:sp>
      <p:sp>
        <p:nvSpPr>
          <p:cNvPr id="7" name="TextBox 6"/>
          <p:cNvSpPr txBox="1"/>
          <p:nvPr/>
        </p:nvSpPr>
        <p:spPr>
          <a:xfrm>
            <a:off x="1500129" y="3789165"/>
            <a:ext cx="248786" cy="369332"/>
          </a:xfrm>
          <a:prstGeom prst="rect">
            <a:avLst/>
          </a:prstGeom>
          <a:noFill/>
        </p:spPr>
        <p:txBody>
          <a:bodyPr wrap="none" rtlCol="0">
            <a:spAutoFit/>
          </a:bodyPr>
          <a:lstStyle/>
          <a:p>
            <a:r>
              <a:rPr lang="en-US" altLang="zh-CN" dirty="0" smtClean="0"/>
              <a:t>I</a:t>
            </a:r>
            <a:endParaRPr lang="zh-CN" altLang="en-US" dirty="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wipe(left)">
                                      <p:cBhvr>
                                        <p:cTn id="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a:xfrm>
            <a:off x="0" y="-24"/>
            <a:ext cx="9144000" cy="1143000"/>
          </a:xfrm>
        </p:spPr>
        <p:txBody>
          <a:bodyPr/>
          <a:lstStyle/>
          <a:p>
            <a:pPr eaLnBrk="1" hangingPunct="1"/>
            <a:r>
              <a:rPr lang="en-US" altLang="zh-CN" sz="3600" dirty="0">
                <a:latin typeface="Times New Roman" pitchFamily="18" charset="0"/>
                <a:ea typeface="微软雅黑" pitchFamily="34" charset="-122"/>
              </a:rPr>
              <a:t>15.2.1 </a:t>
            </a:r>
            <a:r>
              <a:rPr lang="zh-CN" altLang="en-US" sz="3600" dirty="0">
                <a:latin typeface="Times New Roman" pitchFamily="18" charset="0"/>
                <a:ea typeface="微软雅黑" pitchFamily="34" charset="-122"/>
              </a:rPr>
              <a:t>口令认证系统概述（续）</a:t>
            </a:r>
            <a:endParaRPr lang="zh-CN" altLang="zh-CN" sz="3600" dirty="0">
              <a:latin typeface="Times New Roman" pitchFamily="18" charset="0"/>
              <a:ea typeface="微软雅黑" pitchFamily="34" charset="-122"/>
            </a:endParaRPr>
          </a:p>
        </p:txBody>
      </p:sp>
      <p:grpSp>
        <p:nvGrpSpPr>
          <p:cNvPr id="18436" name="Group 4"/>
          <p:cNvGrpSpPr>
            <a:grpSpLocks/>
          </p:cNvGrpSpPr>
          <p:nvPr/>
        </p:nvGrpSpPr>
        <p:grpSpPr bwMode="auto">
          <a:xfrm>
            <a:off x="1428468" y="1110009"/>
            <a:ext cx="6529670" cy="3831879"/>
            <a:chOff x="-83" y="-161"/>
            <a:chExt cx="11313" cy="7094"/>
          </a:xfrm>
        </p:grpSpPr>
        <p:sp>
          <p:nvSpPr>
            <p:cNvPr id="18437" name="矩形 1"/>
            <p:cNvSpPr>
              <a:spLocks noChangeArrowheads="1"/>
            </p:cNvSpPr>
            <p:nvPr/>
          </p:nvSpPr>
          <p:spPr bwMode="auto">
            <a:xfrm>
              <a:off x="-83" y="694"/>
              <a:ext cx="4198" cy="6238"/>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mpd="sng">
              <a:solidFill>
                <a:schemeClr val="accent6">
                  <a:lumMod val="75000"/>
                </a:schemeClr>
              </a:solidFill>
              <a:miter lim="800000"/>
              <a:headEnd/>
              <a:tailEnd/>
            </a:ln>
          </p:spPr>
          <p:txBody>
            <a:bodyPr anchor="ctr"/>
            <a:lstStyle/>
            <a:p>
              <a:pPr algn="ctr"/>
              <a:endParaRPr lang="zh-CN" alt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endParaRPr>
            </a:p>
          </p:txBody>
        </p:sp>
        <p:sp>
          <p:nvSpPr>
            <p:cNvPr id="18438" name="矩形 6"/>
            <p:cNvSpPr>
              <a:spLocks noChangeArrowheads="1"/>
            </p:cNvSpPr>
            <p:nvPr/>
          </p:nvSpPr>
          <p:spPr bwMode="auto">
            <a:xfrm>
              <a:off x="6808" y="693"/>
              <a:ext cx="4422" cy="624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mpd="sng">
              <a:solidFill>
                <a:schemeClr val="accent6">
                  <a:lumMod val="75000"/>
                </a:schemeClr>
              </a:solidFill>
              <a:miter lim="800000"/>
              <a:headEnd/>
              <a:tailEnd/>
            </a:ln>
          </p:spPr>
          <p:txBody>
            <a:bodyPr anchor="ctr"/>
            <a:lstStyle/>
            <a:p>
              <a:pPr algn="ctr"/>
              <a:endParaRPr lang="zh-CN" alt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endParaRPr>
            </a:p>
          </p:txBody>
        </p:sp>
        <p:cxnSp>
          <p:nvCxnSpPr>
            <p:cNvPr id="18439" name="直接连接符 5"/>
            <p:cNvCxnSpPr>
              <a:cxnSpLocks noChangeShapeType="1"/>
            </p:cNvCxnSpPr>
            <p:nvPr/>
          </p:nvCxnSpPr>
          <p:spPr bwMode="auto">
            <a:xfrm>
              <a:off x="453" y="2016"/>
              <a:ext cx="3065" cy="0"/>
            </a:xfrm>
            <a:prstGeom prst="line">
              <a:avLst/>
            </a:prstGeom>
            <a:noFill/>
            <a:ln w="38100" cmpd="sng">
              <a:solidFill>
                <a:schemeClr val="accent6">
                  <a:lumMod val="75000"/>
                </a:schemeClr>
              </a:solidFill>
              <a:round/>
              <a:headEnd/>
              <a:tailEnd/>
            </a:ln>
          </p:spPr>
        </p:cxnSp>
        <p:cxnSp>
          <p:nvCxnSpPr>
            <p:cNvPr id="18440" name="直接连接符 9"/>
            <p:cNvCxnSpPr>
              <a:cxnSpLocks noChangeShapeType="1"/>
            </p:cNvCxnSpPr>
            <p:nvPr/>
          </p:nvCxnSpPr>
          <p:spPr bwMode="auto">
            <a:xfrm>
              <a:off x="7600" y="2016"/>
              <a:ext cx="3063" cy="0"/>
            </a:xfrm>
            <a:prstGeom prst="line">
              <a:avLst/>
            </a:prstGeom>
            <a:noFill/>
            <a:ln w="38100" cmpd="sng">
              <a:solidFill>
                <a:schemeClr val="accent6">
                  <a:lumMod val="75000"/>
                </a:schemeClr>
              </a:solidFill>
              <a:round/>
              <a:headEnd/>
              <a:tailEnd/>
            </a:ln>
          </p:spPr>
        </p:cxnSp>
        <p:cxnSp>
          <p:nvCxnSpPr>
            <p:cNvPr id="18441" name="直接箭头连接符 8"/>
            <p:cNvCxnSpPr>
              <a:cxnSpLocks noChangeShapeType="1"/>
            </p:cNvCxnSpPr>
            <p:nvPr/>
          </p:nvCxnSpPr>
          <p:spPr bwMode="auto">
            <a:xfrm>
              <a:off x="3913" y="2677"/>
              <a:ext cx="3177" cy="0"/>
            </a:xfrm>
            <a:prstGeom prst="straightConnector1">
              <a:avLst/>
            </a:prstGeom>
            <a:noFill/>
            <a:ln w="38100" cmpd="sng">
              <a:solidFill>
                <a:schemeClr val="accent6">
                  <a:lumMod val="75000"/>
                </a:schemeClr>
              </a:solidFill>
              <a:round/>
              <a:headEnd/>
              <a:tailEnd type="arrow" w="med" len="med"/>
            </a:ln>
          </p:spPr>
        </p:cxnSp>
        <p:cxnSp>
          <p:nvCxnSpPr>
            <p:cNvPr id="18442" name="直接箭头连接符 11"/>
            <p:cNvCxnSpPr>
              <a:cxnSpLocks noChangeShapeType="1"/>
            </p:cNvCxnSpPr>
            <p:nvPr/>
          </p:nvCxnSpPr>
          <p:spPr bwMode="auto">
            <a:xfrm flipH="1">
              <a:off x="3858" y="3334"/>
              <a:ext cx="3290" cy="0"/>
            </a:xfrm>
            <a:prstGeom prst="straightConnector1">
              <a:avLst/>
            </a:prstGeom>
            <a:noFill/>
            <a:ln w="38100" cmpd="sng">
              <a:solidFill>
                <a:schemeClr val="accent6">
                  <a:lumMod val="75000"/>
                </a:schemeClr>
              </a:solidFill>
              <a:round/>
              <a:headEnd/>
              <a:tailEnd type="arrow" w="med" len="med"/>
            </a:ln>
          </p:spPr>
        </p:cxnSp>
        <p:cxnSp>
          <p:nvCxnSpPr>
            <p:cNvPr id="18443" name="直接箭头连接符 14"/>
            <p:cNvCxnSpPr>
              <a:cxnSpLocks noChangeShapeType="1"/>
            </p:cNvCxnSpPr>
            <p:nvPr/>
          </p:nvCxnSpPr>
          <p:spPr bwMode="auto">
            <a:xfrm>
              <a:off x="3858" y="5770"/>
              <a:ext cx="3290" cy="0"/>
            </a:xfrm>
            <a:prstGeom prst="straightConnector1">
              <a:avLst/>
            </a:prstGeom>
            <a:noFill/>
            <a:ln w="38100" cmpd="sng">
              <a:solidFill>
                <a:schemeClr val="accent6">
                  <a:lumMod val="75000"/>
                </a:schemeClr>
              </a:solidFill>
              <a:round/>
              <a:headEnd/>
              <a:tailEnd type="arrow" w="med" len="med"/>
            </a:ln>
          </p:spPr>
        </p:cxnSp>
        <p:cxnSp>
          <p:nvCxnSpPr>
            <p:cNvPr id="18444" name="直接箭头连接符 15"/>
            <p:cNvCxnSpPr>
              <a:cxnSpLocks noChangeShapeType="1"/>
            </p:cNvCxnSpPr>
            <p:nvPr/>
          </p:nvCxnSpPr>
          <p:spPr bwMode="auto">
            <a:xfrm flipH="1">
              <a:off x="3800" y="5203"/>
              <a:ext cx="3290" cy="0"/>
            </a:xfrm>
            <a:prstGeom prst="straightConnector1">
              <a:avLst/>
            </a:prstGeom>
            <a:noFill/>
            <a:ln w="38100" cmpd="sng">
              <a:solidFill>
                <a:schemeClr val="accent6">
                  <a:lumMod val="75000"/>
                </a:schemeClr>
              </a:solidFill>
              <a:round/>
              <a:headEnd/>
              <a:tailEnd type="arrow" w="med" len="med"/>
            </a:ln>
          </p:spPr>
        </p:cxnSp>
        <p:sp>
          <p:nvSpPr>
            <p:cNvPr id="18445" name="TextBox 13"/>
            <p:cNvSpPr txBox="1">
              <a:spLocks noChangeArrowheads="1"/>
            </p:cNvSpPr>
            <p:nvPr/>
          </p:nvSpPr>
          <p:spPr bwMode="auto">
            <a:xfrm>
              <a:off x="738" y="-161"/>
              <a:ext cx="2495" cy="855"/>
            </a:xfrm>
            <a:prstGeom prst="rect">
              <a:avLst/>
            </a:prstGeom>
            <a:noFill/>
            <a:ln w="9525">
              <a:noFill/>
              <a:miter lim="800000"/>
              <a:headEnd/>
              <a:tailEnd/>
            </a:ln>
          </p:spPr>
          <p:txBody>
            <a:bodyPr>
              <a:spAutoFit/>
            </a:bodyPr>
            <a:lstStyle/>
            <a:p>
              <a:pPr algn="ctr"/>
              <a:r>
                <a:rPr lang="zh-CN" altLang="en-US" sz="2400" b="1" dirty="0">
                  <a:solidFill>
                    <a:srgbClr val="C00000"/>
                  </a:solidFill>
                  <a:latin typeface="Times New Roman" pitchFamily="18" charset="0"/>
                  <a:ea typeface="微软雅黑" pitchFamily="34" charset="-122"/>
                  <a:sym typeface="Calibri" pitchFamily="34" charset="0"/>
                </a:rPr>
                <a:t>甲方</a:t>
              </a:r>
            </a:p>
          </p:txBody>
        </p:sp>
        <p:sp>
          <p:nvSpPr>
            <p:cNvPr id="18446" name="TextBox 18"/>
            <p:cNvSpPr txBox="1">
              <a:spLocks noChangeArrowheads="1"/>
            </p:cNvSpPr>
            <p:nvPr/>
          </p:nvSpPr>
          <p:spPr bwMode="auto">
            <a:xfrm>
              <a:off x="7885" y="-161"/>
              <a:ext cx="2495" cy="855"/>
            </a:xfrm>
            <a:prstGeom prst="rect">
              <a:avLst/>
            </a:prstGeom>
            <a:noFill/>
            <a:ln w="9525">
              <a:noFill/>
              <a:miter lim="800000"/>
              <a:headEnd/>
              <a:tailEnd/>
            </a:ln>
          </p:spPr>
          <p:txBody>
            <a:bodyPr>
              <a:spAutoFit/>
            </a:bodyPr>
            <a:lstStyle/>
            <a:p>
              <a:pPr algn="ctr"/>
              <a:r>
                <a:rPr lang="zh-CN" altLang="en-US" sz="2400" b="1" dirty="0">
                  <a:solidFill>
                    <a:srgbClr val="0000FF"/>
                  </a:solidFill>
                  <a:latin typeface="Times New Roman" pitchFamily="18" charset="0"/>
                  <a:ea typeface="微软雅黑" pitchFamily="34" charset="-122"/>
                  <a:sym typeface="Calibri" pitchFamily="34" charset="0"/>
                </a:rPr>
                <a:t>乙方</a:t>
              </a:r>
            </a:p>
          </p:txBody>
        </p:sp>
        <p:sp>
          <p:nvSpPr>
            <p:cNvPr id="18447" name="TextBox 19"/>
            <p:cNvSpPr txBox="1">
              <a:spLocks noChangeArrowheads="1"/>
            </p:cNvSpPr>
            <p:nvPr/>
          </p:nvSpPr>
          <p:spPr bwMode="auto">
            <a:xfrm>
              <a:off x="738" y="758"/>
              <a:ext cx="2495" cy="1311"/>
            </a:xfrm>
            <a:prstGeom prst="rect">
              <a:avLst/>
            </a:prstGeom>
            <a:noFill/>
            <a:ln w="9525">
              <a:noFill/>
              <a:miter lim="800000"/>
              <a:headEnd/>
              <a:tailEnd/>
            </a:ln>
          </p:spPr>
          <p:txBody>
            <a:bodyPr>
              <a:spAutoFit/>
            </a:bodyPr>
            <a:lstStyle/>
            <a:p>
              <a:pPr algn="ctr"/>
              <a:r>
                <a:rPr lang="zh-CN" alt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护字符</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P</a:t>
              </a:r>
            </a:p>
            <a:p>
              <a:pPr algn="ctr"/>
              <a:r>
                <a:rPr lang="zh-CN" alt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参考值</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Q</a:t>
              </a:r>
              <a:endParaRPr lang="zh-CN" alt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48" name="TextBox 20"/>
            <p:cNvSpPr txBox="1">
              <a:spLocks noChangeArrowheads="1"/>
            </p:cNvSpPr>
            <p:nvPr/>
          </p:nvSpPr>
          <p:spPr bwMode="auto">
            <a:xfrm>
              <a:off x="7770" y="728"/>
              <a:ext cx="2495" cy="1880"/>
            </a:xfrm>
            <a:prstGeom prst="rect">
              <a:avLst/>
            </a:prstGeom>
            <a:noFill/>
            <a:ln w="9525">
              <a:noFill/>
              <a:miter lim="800000"/>
              <a:headEnd/>
              <a:tailEnd/>
            </a:ln>
          </p:spPr>
          <p:txBody>
            <a:bodyPr>
              <a:spAutoFit/>
            </a:bodyPr>
            <a:lstStyle/>
            <a:p>
              <a:pPr algn="ctr"/>
              <a:r>
                <a:rPr lang="zh-CN" alt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护字符</a:t>
              </a:r>
              <a:r>
                <a:rPr 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Q</a:t>
              </a:r>
            </a:p>
            <a:p>
              <a:pPr algn="ctr"/>
              <a:r>
                <a:rPr lang="zh-CN" alt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参考值</a:t>
              </a:r>
              <a:r>
                <a:rPr 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P</a:t>
              </a:r>
            </a:p>
            <a:p>
              <a:pPr algn="ctr"/>
              <a:endParaRPr lang="zh-CN" alt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49" name="TextBox 21"/>
            <p:cNvSpPr txBox="1">
              <a:spLocks noChangeArrowheads="1"/>
            </p:cNvSpPr>
            <p:nvPr/>
          </p:nvSpPr>
          <p:spPr bwMode="auto">
            <a:xfrm>
              <a:off x="198" y="2263"/>
              <a:ext cx="3556" cy="741"/>
            </a:xfrm>
            <a:prstGeom prst="rect">
              <a:avLst/>
            </a:prstGeom>
            <a:noFill/>
            <a:ln w="9525">
              <a:noFill/>
              <a:miter lim="800000"/>
              <a:headEnd/>
              <a:tailEnd/>
            </a:ln>
          </p:spPr>
          <p:txBody>
            <a:bodyPr wrap="square">
              <a:spAutoFit/>
            </a:bodyPr>
            <a:lstStyle/>
            <a:p>
              <a:pPr algn="r"/>
              <a:r>
                <a:rPr lang="zh-CN" alt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选出随机参数</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0" name="TextBox 22"/>
            <p:cNvSpPr txBox="1">
              <a:spLocks noChangeArrowheads="1"/>
            </p:cNvSpPr>
            <p:nvPr/>
          </p:nvSpPr>
          <p:spPr bwMode="auto">
            <a:xfrm>
              <a:off x="2393" y="2942"/>
              <a:ext cx="1361" cy="741"/>
            </a:xfrm>
            <a:prstGeom prst="rect">
              <a:avLst/>
            </a:prstGeom>
            <a:noFill/>
            <a:ln w="9525">
              <a:noFill/>
              <a:miter lim="800000"/>
              <a:headEnd/>
              <a:tailEnd/>
            </a:ln>
          </p:spPr>
          <p:txBody>
            <a:bodyPr wrap="square">
              <a:spAutoFit/>
            </a:bodyPr>
            <a:lstStyle/>
            <a:p>
              <a:pPr algn="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1" name="TextBox 23"/>
            <p:cNvSpPr txBox="1">
              <a:spLocks noChangeArrowheads="1"/>
            </p:cNvSpPr>
            <p:nvPr/>
          </p:nvSpPr>
          <p:spPr bwMode="auto">
            <a:xfrm>
              <a:off x="7220" y="2201"/>
              <a:ext cx="3290" cy="741"/>
            </a:xfrm>
            <a:prstGeom prst="rect">
              <a:avLst/>
            </a:prstGeom>
            <a:noFill/>
            <a:ln w="9525">
              <a:noFill/>
              <a:miter lim="800000"/>
              <a:headEnd/>
              <a:tailEnd/>
            </a:ln>
          </p:spPr>
          <p:txBody>
            <a:bodyPr>
              <a:spAutoFit/>
            </a:bodyPr>
            <a:lstStyle/>
            <a:p>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2" name="TextBox 24"/>
            <p:cNvSpPr txBox="1">
              <a:spLocks noChangeArrowheads="1"/>
            </p:cNvSpPr>
            <p:nvPr/>
          </p:nvSpPr>
          <p:spPr bwMode="auto">
            <a:xfrm>
              <a:off x="7260" y="2942"/>
              <a:ext cx="3290" cy="741"/>
            </a:xfrm>
            <a:prstGeom prst="rect">
              <a:avLst/>
            </a:prstGeom>
            <a:noFill/>
            <a:ln w="9525">
              <a:noFill/>
              <a:miter lim="800000"/>
              <a:headEnd/>
              <a:tailEnd/>
            </a:ln>
          </p:spPr>
          <p:txBody>
            <a:bodyPr>
              <a:spAutoFit/>
            </a:bodyPr>
            <a:lstStyle/>
            <a:p>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f(Q, 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endParaRPr lang="zh-CN" alt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3" name="TextBox 25"/>
            <p:cNvSpPr txBox="1">
              <a:spLocks noChangeArrowheads="1"/>
            </p:cNvSpPr>
            <p:nvPr/>
          </p:nvSpPr>
          <p:spPr bwMode="auto">
            <a:xfrm>
              <a:off x="857" y="3659"/>
              <a:ext cx="3290" cy="741"/>
            </a:xfrm>
            <a:prstGeom prst="rect">
              <a:avLst/>
            </a:prstGeom>
            <a:noFill/>
            <a:ln w="9525">
              <a:noFill/>
              <a:miter lim="800000"/>
              <a:headEnd/>
              <a:tailEnd/>
            </a:ln>
          </p:spPr>
          <p:txBody>
            <a:bodyPr>
              <a:spAutoFit/>
            </a:bodyPr>
            <a:lstStyle/>
            <a:p>
              <a:pPr algn="ct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f(Q, 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1</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endParaRPr lang="zh-CN" alt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4" name="TextBox 27"/>
            <p:cNvSpPr txBox="1">
              <a:spLocks noChangeArrowheads="1"/>
            </p:cNvSpPr>
            <p:nvPr/>
          </p:nvSpPr>
          <p:spPr bwMode="auto">
            <a:xfrm>
              <a:off x="453" y="4749"/>
              <a:ext cx="3290" cy="741"/>
            </a:xfrm>
            <a:prstGeom prst="rect">
              <a:avLst/>
            </a:prstGeom>
            <a:noFill/>
            <a:ln w="9525">
              <a:noFill/>
              <a:miter lim="800000"/>
              <a:headEnd/>
              <a:tailEnd/>
            </a:ln>
          </p:spPr>
          <p:txBody>
            <a:bodyPr>
              <a:spAutoFit/>
            </a:bodyPr>
            <a:lstStyle/>
            <a:p>
              <a:pPr algn="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5" name="TextBox 28"/>
            <p:cNvSpPr txBox="1">
              <a:spLocks noChangeArrowheads="1"/>
            </p:cNvSpPr>
            <p:nvPr/>
          </p:nvSpPr>
          <p:spPr bwMode="auto">
            <a:xfrm>
              <a:off x="7090" y="4815"/>
              <a:ext cx="3290" cy="741"/>
            </a:xfrm>
            <a:prstGeom prst="rect">
              <a:avLst/>
            </a:prstGeom>
            <a:noFill/>
            <a:ln w="9525">
              <a:noFill/>
              <a:miter lim="800000"/>
              <a:headEnd/>
              <a:tailEnd/>
            </a:ln>
          </p:spPr>
          <p:txBody>
            <a:bodyPr>
              <a:spAutoFit/>
            </a:bodyPr>
            <a:lstStyle/>
            <a:p>
              <a:r>
                <a:rPr lang="zh-CN" alt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选随机数</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6" name="TextBox 29"/>
            <p:cNvSpPr txBox="1">
              <a:spLocks noChangeArrowheads="1"/>
            </p:cNvSpPr>
            <p:nvPr/>
          </p:nvSpPr>
          <p:spPr bwMode="auto">
            <a:xfrm>
              <a:off x="625" y="5493"/>
              <a:ext cx="3288" cy="741"/>
            </a:xfrm>
            <a:prstGeom prst="rect">
              <a:avLst/>
            </a:prstGeom>
            <a:noFill/>
            <a:ln w="9525">
              <a:noFill/>
              <a:miter lim="800000"/>
              <a:headEnd/>
              <a:tailEnd/>
            </a:ln>
          </p:spPr>
          <p:txBody>
            <a:bodyPr>
              <a:spAutoFit/>
            </a:bodyPr>
            <a:lstStyle/>
            <a:p>
              <a:pPr algn="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f(P, x</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r>
                <a:rPr lang="en-US" sz="2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endParaRPr lang="zh-CN" alt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7" name="TextBox 30"/>
            <p:cNvSpPr txBox="1">
              <a:spLocks noChangeArrowheads="1"/>
            </p:cNvSpPr>
            <p:nvPr/>
          </p:nvSpPr>
          <p:spPr bwMode="auto">
            <a:xfrm>
              <a:off x="7155" y="6075"/>
              <a:ext cx="3290" cy="741"/>
            </a:xfrm>
            <a:prstGeom prst="rect">
              <a:avLst/>
            </a:prstGeom>
            <a:noFill/>
            <a:ln w="9525">
              <a:noFill/>
              <a:miter lim="800000"/>
              <a:headEnd/>
              <a:tailEnd/>
            </a:ln>
          </p:spPr>
          <p:txBody>
            <a:bodyPr>
              <a:spAutoFit/>
            </a:bodyPr>
            <a:lstStyle/>
            <a:p>
              <a:r>
                <a:rPr 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r>
                <a:rPr 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r>
                <a:rPr 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f(P, x</a:t>
              </a:r>
              <a:r>
                <a:rPr lang="en-US" sz="2000" baseline="-25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r>
                <a:rPr lang="en-US" sz="200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endParaRPr lang="zh-CN" altLang="en-US" sz="2000" i="1">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sp>
          <p:nvSpPr>
            <p:cNvPr id="18458" name="TextBox 31"/>
            <p:cNvSpPr txBox="1">
              <a:spLocks noChangeArrowheads="1"/>
            </p:cNvSpPr>
            <p:nvPr/>
          </p:nvSpPr>
          <p:spPr bwMode="auto">
            <a:xfrm>
              <a:off x="7157" y="5434"/>
              <a:ext cx="3290" cy="741"/>
            </a:xfrm>
            <a:prstGeom prst="rect">
              <a:avLst/>
            </a:prstGeom>
            <a:noFill/>
            <a:ln w="9525">
              <a:noFill/>
              <a:miter lim="800000"/>
              <a:headEnd/>
              <a:tailEnd/>
            </a:ln>
          </p:spPr>
          <p:txBody>
            <a:bodyPr>
              <a:spAutoFit/>
            </a:bodyPr>
            <a:lstStyle/>
            <a:p>
              <a:r>
                <a:rPr lang="en-US" sz="2000" i="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y'</a:t>
              </a:r>
              <a:r>
                <a:rPr lang="en-US" sz="2000"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2</a:t>
              </a:r>
              <a:endParaRPr lang="zh-CN" altLang="en-US" sz="2000" i="1" baseline="-250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endParaRPr>
            </a:p>
          </p:txBody>
        </p:sp>
      </p:grpSp>
      <p:sp>
        <p:nvSpPr>
          <p:cNvPr id="18459" name="Text Box 27"/>
          <p:cNvSpPr txBox="1">
            <a:spLocks noChangeArrowheads="1"/>
          </p:cNvSpPr>
          <p:nvPr/>
        </p:nvSpPr>
        <p:spPr bwMode="auto">
          <a:xfrm>
            <a:off x="608014" y="5030904"/>
            <a:ext cx="8250266" cy="1754326"/>
          </a:xfrm>
          <a:prstGeom prst="rect">
            <a:avLst/>
          </a:prstGeom>
          <a:noFill/>
          <a:ln w="9525">
            <a:noFill/>
            <a:miter lim="800000"/>
            <a:headEnd/>
            <a:tailEnd/>
          </a:ln>
          <a:effectLst/>
        </p:spPr>
        <p:txBody>
          <a:bodyPr wrap="square">
            <a:spAutoFit/>
          </a:bodyPr>
          <a:lstStyle/>
          <a:p>
            <a:pPr>
              <a:lnSpc>
                <a:spcPct val="150000"/>
              </a:lnSpc>
              <a:buClr>
                <a:schemeClr val="folHlink"/>
              </a:buClr>
              <a:buSzPct val="80000"/>
              <a:buBlip>
                <a:blip r:embed="rId2"/>
              </a:buBlip>
            </a:pPr>
            <a:r>
              <a:rPr lang="zh-CN" altLang="en-US" sz="2400" dirty="0">
                <a:solidFill>
                  <a:srgbClr val="003399"/>
                </a:solidFill>
                <a:latin typeface="Times New Roman" pitchFamily="18" charset="0"/>
                <a:ea typeface="微软雅黑" pitchFamily="34" charset="-122"/>
              </a:rPr>
              <a:t>甲乙分别以P、Q作为护字符。</a:t>
            </a:r>
          </a:p>
          <a:p>
            <a:pPr>
              <a:lnSpc>
                <a:spcPct val="150000"/>
              </a:lnSpc>
              <a:buClr>
                <a:schemeClr val="folHlink"/>
              </a:buClr>
              <a:buSzPct val="80000"/>
              <a:buBlip>
                <a:blip r:embed="rId2"/>
              </a:buBlip>
            </a:pPr>
            <a:r>
              <a:rPr lang="zh-CN" altLang="en-US" sz="2400" dirty="0">
                <a:solidFill>
                  <a:srgbClr val="003399"/>
                </a:solidFill>
                <a:latin typeface="Times New Roman" pitchFamily="18" charset="0"/>
                <a:ea typeface="微软雅黑" pitchFamily="34" charset="-122"/>
              </a:rPr>
              <a:t>为验证，双方彼此知道对方的口令，并通过一个单向函数f进行响应。</a:t>
            </a:r>
          </a:p>
        </p:txBody>
      </p:sp>
      <p:sp>
        <p:nvSpPr>
          <p:cNvPr id="27" name="Text Box 27"/>
          <p:cNvSpPr txBox="1">
            <a:spLocks noChangeArrowheads="1"/>
          </p:cNvSpPr>
          <p:nvPr/>
        </p:nvSpPr>
        <p:spPr bwMode="auto">
          <a:xfrm>
            <a:off x="394086" y="1349736"/>
            <a:ext cx="681741" cy="3416320"/>
          </a:xfrm>
          <a:prstGeom prst="rect">
            <a:avLst/>
          </a:prstGeom>
          <a:noFill/>
          <a:ln w="9525">
            <a:noFill/>
            <a:miter lim="800000"/>
            <a:headEnd/>
            <a:tailEnd/>
          </a:ln>
          <a:effectLst/>
        </p:spPr>
        <p:txBody>
          <a:bodyPr wrap="square">
            <a:spAutoFit/>
          </a:bodyPr>
          <a:lstStyle/>
          <a:p>
            <a:pPr>
              <a:lnSpc>
                <a:spcPct val="150000"/>
              </a:lnSpc>
              <a:buClr>
                <a:schemeClr val="folHlink"/>
              </a:buClr>
              <a:buSzPct val="80000"/>
            </a:pPr>
            <a:r>
              <a:rPr lang="zh-CN" altLang="en-US" sz="2400" b="1" dirty="0" smtClean="0">
                <a:solidFill>
                  <a:srgbClr val="003399"/>
                </a:solidFill>
                <a:latin typeface="Times New Roman" pitchFamily="18" charset="0"/>
                <a:ea typeface="微软雅黑" pitchFamily="34" charset="-122"/>
              </a:rPr>
              <a:t>双方互相验证</a:t>
            </a:r>
            <a:endParaRPr lang="zh-CN" altLang="en-US" sz="2400" b="1" dirty="0">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up)">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1500174"/>
            <a:ext cx="9144000" cy="4714908"/>
            <a:chOff x="0" y="1500174"/>
            <a:chExt cx="9144000" cy="4714908"/>
          </a:xfrm>
        </p:grpSpPr>
        <p:pic>
          <p:nvPicPr>
            <p:cNvPr id="2" name="图片 1" descr="istockphoto_10339291-computer-study.jpg"/>
            <p:cNvPicPr>
              <a:picLocks noChangeAspect="1"/>
            </p:cNvPicPr>
            <p:nvPr/>
          </p:nvPicPr>
          <p:blipFill>
            <a:blip r:embed="rId2" cstate="print">
              <a:clrChange>
                <a:clrFrom>
                  <a:srgbClr val="FFFFFF"/>
                </a:clrFrom>
                <a:clrTo>
                  <a:srgbClr val="FFFFFF">
                    <a:alpha val="0"/>
                  </a:srgbClr>
                </a:clrTo>
              </a:clrChange>
            </a:blip>
            <a:stretch>
              <a:fillRect/>
            </a:stretch>
          </p:blipFill>
          <p:spPr>
            <a:xfrm>
              <a:off x="3071802" y="2157392"/>
              <a:ext cx="3000396" cy="3000396"/>
            </a:xfrm>
            <a:prstGeom prst="rect">
              <a:avLst/>
            </a:prstGeom>
          </p:spPr>
        </p:pic>
        <p:sp>
          <p:nvSpPr>
            <p:cNvPr id="3" name="Freeform 56"/>
            <p:cNvSpPr>
              <a:spLocks/>
            </p:cNvSpPr>
            <p:nvPr/>
          </p:nvSpPr>
          <p:spPr bwMode="auto">
            <a:xfrm flipV="1">
              <a:off x="571472" y="1648232"/>
              <a:ext cx="7981950" cy="4418013"/>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9525" cap="flat" cmpd="sng">
              <a:noFill/>
              <a:prstDash val="solid"/>
              <a:round/>
              <a:headEnd/>
              <a:tailEnd/>
            </a:ln>
            <a:effectLst>
              <a:outerShdw blurRad="50800" dist="38100" algn="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i="0" u="none" strike="noStrike" kern="0" cap="none" spc="0" normalizeH="0" noProof="0">
                <a:ln>
                  <a:noFill/>
                </a:ln>
                <a:solidFill>
                  <a:srgbClr val="003399"/>
                </a:solidFill>
                <a:effectLst/>
                <a:uLnTx/>
                <a:uFillTx/>
                <a:latin typeface="Times New Roman" pitchFamily="18" charset="0"/>
                <a:ea typeface="微软雅黑" pitchFamily="34" charset="-122"/>
              </a:endParaRPr>
            </a:p>
          </p:txBody>
        </p:sp>
        <p:sp>
          <p:nvSpPr>
            <p:cNvPr id="5" name="AutoShape 7"/>
            <p:cNvSpPr>
              <a:spLocks noChangeArrowheads="1"/>
            </p:cNvSpPr>
            <p:nvPr/>
          </p:nvSpPr>
          <p:spPr bwMode="auto">
            <a:xfrm>
              <a:off x="0" y="4071942"/>
              <a:ext cx="2143140"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3.</a:t>
              </a:r>
              <a:r>
                <a:rPr lang="zh-CN" altLang="en-US" sz="2400" kern="0" dirty="0">
                  <a:solidFill>
                    <a:srgbClr val="003399"/>
                  </a:solidFill>
                  <a:latin typeface="Times New Roman" pitchFamily="18" charset="0"/>
                  <a:ea typeface="微软雅黑" pitchFamily="34" charset="-122"/>
                </a:rPr>
                <a:t>口令有效期</a:t>
              </a:r>
            </a:p>
          </p:txBody>
        </p:sp>
        <p:sp>
          <p:nvSpPr>
            <p:cNvPr id="7" name="AutoShape 7"/>
            <p:cNvSpPr>
              <a:spLocks noChangeArrowheads="1"/>
            </p:cNvSpPr>
            <p:nvPr/>
          </p:nvSpPr>
          <p:spPr bwMode="auto">
            <a:xfrm>
              <a:off x="0" y="2571744"/>
              <a:ext cx="2428892" cy="642942"/>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2.</a:t>
              </a:r>
              <a:r>
                <a:rPr lang="zh-CN" altLang="en-US" sz="2400" kern="0" dirty="0">
                  <a:solidFill>
                    <a:srgbClr val="003399"/>
                  </a:solidFill>
                  <a:latin typeface="Times New Roman" pitchFamily="18" charset="0"/>
                  <a:ea typeface="微软雅黑" pitchFamily="34" charset="-122"/>
                </a:rPr>
                <a:t>限制试探次数 </a:t>
              </a:r>
            </a:p>
          </p:txBody>
        </p:sp>
        <p:sp>
          <p:nvSpPr>
            <p:cNvPr id="8" name="AutoShape 7"/>
            <p:cNvSpPr>
              <a:spLocks noChangeArrowheads="1"/>
            </p:cNvSpPr>
            <p:nvPr/>
          </p:nvSpPr>
          <p:spPr bwMode="auto">
            <a:xfrm>
              <a:off x="1834746" y="1500174"/>
              <a:ext cx="2380032" cy="642942"/>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smtClean="0">
                  <a:solidFill>
                    <a:srgbClr val="003399"/>
                  </a:solidFill>
                  <a:latin typeface="Times New Roman" pitchFamily="18" charset="0"/>
                  <a:ea typeface="微软雅黑" pitchFamily="34" charset="-122"/>
                </a:rPr>
                <a:t>1.</a:t>
              </a:r>
              <a:r>
                <a:rPr lang="zh-CN" altLang="en-US" sz="2400" kern="0" dirty="0" smtClean="0">
                  <a:solidFill>
                    <a:srgbClr val="003399"/>
                  </a:solidFill>
                  <a:latin typeface="Times New Roman" pitchFamily="18" charset="0"/>
                  <a:ea typeface="微软雅黑" pitchFamily="34" charset="-122"/>
                </a:rPr>
                <a:t>不显示系统</a:t>
              </a:r>
              <a:r>
                <a:rPr lang="zh-CN" altLang="en-US" sz="2400" kern="0" dirty="0">
                  <a:solidFill>
                    <a:srgbClr val="003399"/>
                  </a:solidFill>
                  <a:latin typeface="Times New Roman" pitchFamily="18" charset="0"/>
                  <a:ea typeface="微软雅黑" pitchFamily="34" charset="-122"/>
                </a:rPr>
                <a:t>消息 </a:t>
              </a:r>
              <a:endParaRPr kumimoji="0"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endParaRPr>
            </a:p>
          </p:txBody>
        </p:sp>
        <p:sp>
          <p:nvSpPr>
            <p:cNvPr id="9" name="AutoShape 7"/>
            <p:cNvSpPr>
              <a:spLocks noChangeArrowheads="1"/>
            </p:cNvSpPr>
            <p:nvPr/>
          </p:nvSpPr>
          <p:spPr bwMode="auto">
            <a:xfrm>
              <a:off x="5572131" y="1714488"/>
              <a:ext cx="2601519" cy="785818"/>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8</a:t>
              </a:r>
              <a:r>
                <a:rPr lang="en-US" altLang="zh-CN" sz="2400" kern="0" dirty="0" smtClean="0">
                  <a:solidFill>
                    <a:srgbClr val="003399"/>
                  </a:solidFill>
                  <a:latin typeface="Times New Roman" pitchFamily="18" charset="0"/>
                  <a:ea typeface="微软雅黑" pitchFamily="34" charset="-122"/>
                </a:rPr>
                <a:t>.</a:t>
              </a:r>
              <a:r>
                <a:rPr lang="zh-CN" altLang="en-US" sz="2400" kern="0" dirty="0" smtClean="0">
                  <a:solidFill>
                    <a:srgbClr val="003399"/>
                  </a:solidFill>
                  <a:latin typeface="Times New Roman" pitchFamily="18" charset="0"/>
                  <a:ea typeface="微软雅黑" pitchFamily="34" charset="-122"/>
                </a:rPr>
                <a:t>慎</a:t>
              </a:r>
              <a:r>
                <a:rPr lang="zh-CN" altLang="en-US" sz="2400" kern="0" dirty="0">
                  <a:solidFill>
                    <a:srgbClr val="003399"/>
                  </a:solidFill>
                  <a:latin typeface="Times New Roman" pitchFamily="18" charset="0"/>
                  <a:ea typeface="微软雅黑" pitchFamily="34" charset="-122"/>
                </a:rPr>
                <a:t>用</a:t>
              </a:r>
              <a:r>
                <a:rPr lang="zh-CN" altLang="en-US" sz="2400" kern="0" dirty="0" smtClean="0">
                  <a:solidFill>
                    <a:srgbClr val="003399"/>
                  </a:solidFill>
                  <a:latin typeface="Times New Roman" pitchFamily="18" charset="0"/>
                  <a:ea typeface="微软雅黑" pitchFamily="34" charset="-122"/>
                </a:rPr>
                <a:t>系统生成</a:t>
              </a:r>
              <a:r>
                <a:rPr lang="zh-CN" altLang="en-US" sz="2400" kern="0" dirty="0">
                  <a:solidFill>
                    <a:srgbClr val="003399"/>
                  </a:solidFill>
                  <a:latin typeface="Times New Roman" pitchFamily="18" charset="0"/>
                  <a:ea typeface="微软雅黑" pitchFamily="34" charset="-122"/>
                </a:rPr>
                <a:t>的</a:t>
              </a:r>
            </a:p>
            <a:p>
              <a:pPr lvl="0" algn="ctr" eaLnBrk="0" hangingPunct="0">
                <a:lnSpc>
                  <a:spcPct val="80000"/>
                </a:lnSpc>
                <a:spcBef>
                  <a:spcPct val="20000"/>
                </a:spcBef>
                <a:defRPr/>
              </a:pPr>
              <a:r>
                <a:rPr lang="zh-CN" altLang="en-US" sz="2400" kern="0" dirty="0" smtClean="0">
                  <a:solidFill>
                    <a:srgbClr val="003399"/>
                  </a:solidFill>
                  <a:latin typeface="Times New Roman" pitchFamily="18" charset="0"/>
                  <a:ea typeface="微软雅黑" pitchFamily="34" charset="-122"/>
                </a:rPr>
                <a:t>口令</a:t>
              </a:r>
              <a:endParaRPr lang="en-US" altLang="zh-CN" sz="2400" kern="0" dirty="0">
                <a:solidFill>
                  <a:srgbClr val="003399"/>
                </a:solidFill>
                <a:latin typeface="Times New Roman" pitchFamily="18" charset="0"/>
                <a:ea typeface="微软雅黑" pitchFamily="34" charset="-122"/>
              </a:endParaRPr>
            </a:p>
          </p:txBody>
        </p:sp>
        <p:sp>
          <p:nvSpPr>
            <p:cNvPr id="10" name="AutoShape 7"/>
            <p:cNvSpPr>
              <a:spLocks noChangeArrowheads="1"/>
            </p:cNvSpPr>
            <p:nvPr/>
          </p:nvSpPr>
          <p:spPr bwMode="auto">
            <a:xfrm>
              <a:off x="1428728" y="5286388"/>
              <a:ext cx="1928826" cy="642942"/>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4.</a:t>
              </a:r>
              <a:r>
                <a:rPr lang="zh-CN" altLang="en-US" sz="2400" kern="0" dirty="0">
                  <a:solidFill>
                    <a:srgbClr val="003399"/>
                  </a:solidFill>
                  <a:latin typeface="Times New Roman" pitchFamily="18" charset="0"/>
                  <a:ea typeface="微软雅黑" pitchFamily="34" charset="-122"/>
                </a:rPr>
                <a:t>双口令系统</a:t>
              </a:r>
            </a:p>
          </p:txBody>
        </p:sp>
        <p:sp>
          <p:nvSpPr>
            <p:cNvPr id="11" name="AutoShape 7"/>
            <p:cNvSpPr>
              <a:spLocks noChangeArrowheads="1"/>
            </p:cNvSpPr>
            <p:nvPr/>
          </p:nvSpPr>
          <p:spPr bwMode="auto">
            <a:xfrm>
              <a:off x="6215074" y="4514846"/>
              <a:ext cx="2579192" cy="642942"/>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6.</a:t>
              </a:r>
              <a:r>
                <a:rPr lang="zh-CN" altLang="en-US" sz="2400" kern="0" dirty="0">
                  <a:solidFill>
                    <a:srgbClr val="003399"/>
                  </a:solidFill>
                  <a:latin typeface="Times New Roman" pitchFamily="18" charset="0"/>
                  <a:ea typeface="微软雅黑" pitchFamily="34" charset="-122"/>
                </a:rPr>
                <a:t>封锁用户系统  </a:t>
              </a:r>
            </a:p>
          </p:txBody>
        </p:sp>
        <p:sp>
          <p:nvSpPr>
            <p:cNvPr id="12" name="AutoShape 7"/>
            <p:cNvSpPr>
              <a:spLocks noChangeArrowheads="1"/>
            </p:cNvSpPr>
            <p:nvPr/>
          </p:nvSpPr>
          <p:spPr bwMode="auto">
            <a:xfrm>
              <a:off x="4357686" y="5643578"/>
              <a:ext cx="1785950"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en-US" sz="240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5.</a:t>
              </a:r>
              <a:r>
                <a:rPr lang="zh-CN" altLang="en-US" sz="2400" kern="0" dirty="0">
                  <a:solidFill>
                    <a:srgbClr val="003399"/>
                  </a:solidFill>
                  <a:latin typeface="Times New Roman" pitchFamily="18" charset="0"/>
                  <a:ea typeface="微软雅黑" pitchFamily="34" charset="-122"/>
                </a:rPr>
                <a:t>最小长度 </a:t>
              </a:r>
            </a:p>
          </p:txBody>
        </p:sp>
        <p:sp>
          <p:nvSpPr>
            <p:cNvPr id="13" name="AutoShape 7"/>
            <p:cNvSpPr>
              <a:spLocks noChangeArrowheads="1"/>
            </p:cNvSpPr>
            <p:nvPr/>
          </p:nvSpPr>
          <p:spPr bwMode="auto">
            <a:xfrm>
              <a:off x="6858016" y="3214686"/>
              <a:ext cx="2285984"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7.</a:t>
              </a:r>
              <a:r>
                <a:rPr lang="zh-CN" altLang="en-US" sz="2400" kern="0" dirty="0">
                  <a:solidFill>
                    <a:srgbClr val="003399"/>
                  </a:solidFill>
                  <a:latin typeface="Times New Roman" pitchFamily="18" charset="0"/>
                  <a:ea typeface="微软雅黑" pitchFamily="34" charset="-122"/>
                </a:rPr>
                <a:t>根口令的保护  </a:t>
              </a:r>
              <a:endParaRPr kumimoji="0"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endParaRPr>
            </a:p>
          </p:txBody>
        </p:sp>
      </p:grpSp>
      <p:sp>
        <p:nvSpPr>
          <p:cNvPr id="14" name="Rectangle 2"/>
          <p:cNvSpPr txBox="1">
            <a:spLocks noChangeArrowheads="1"/>
          </p:cNvSpPr>
          <p:nvPr/>
        </p:nvSpPr>
        <p:spPr bwMode="auto">
          <a:xfrm>
            <a:off x="440471" y="-2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zh-CN" sz="4000" b="1" kern="0" dirty="0">
                <a:solidFill>
                  <a:schemeClr val="bg1"/>
                </a:solidFill>
                <a:latin typeface="Times New Roman" pitchFamily="18" charset="0"/>
                <a:ea typeface="微软雅黑" pitchFamily="34" charset="-122"/>
                <a:cs typeface="+mj-cs"/>
              </a:rPr>
              <a:t>15</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.2.3 </a:t>
            </a:r>
            <a:r>
              <a:rPr kumimoji="1" lang="zh-CN"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口令的控制措施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4"/>
            <a:ext cx="8229600" cy="1143000"/>
          </a:xfrm>
        </p:spPr>
        <p:txBody>
          <a:bodyPr/>
          <a:lstStyle/>
          <a:p>
            <a:pPr eaLnBrk="1" hangingPunct="1"/>
            <a:r>
              <a:rPr lang="en-US" altLang="zh-CN" sz="4000" dirty="0">
                <a:latin typeface="Times New Roman" pitchFamily="18" charset="0"/>
                <a:ea typeface="微软雅黑" pitchFamily="34" charset="-122"/>
              </a:rPr>
              <a:t>15.2.3 </a:t>
            </a:r>
            <a:r>
              <a:rPr lang="zh-CN" altLang="zh-CN" sz="4000" dirty="0">
                <a:latin typeface="Times New Roman" pitchFamily="18" charset="0"/>
                <a:ea typeface="微软雅黑" pitchFamily="34" charset="-122"/>
              </a:rPr>
              <a:t>口令</a:t>
            </a:r>
            <a:r>
              <a:rPr lang="zh-CN" altLang="zh-CN" sz="4000" dirty="0" smtClean="0">
                <a:latin typeface="Times New Roman" pitchFamily="18" charset="0"/>
                <a:ea typeface="微软雅黑" pitchFamily="34" charset="-122"/>
              </a:rPr>
              <a:t>的</a:t>
            </a:r>
            <a:r>
              <a:rPr lang="zh-CN" altLang="en-US" sz="4000" dirty="0" smtClean="0">
                <a:latin typeface="Times New Roman" pitchFamily="18" charset="0"/>
                <a:ea typeface="微软雅黑" pitchFamily="34" charset="-122"/>
              </a:rPr>
              <a:t>检验</a:t>
            </a:r>
            <a:endParaRPr lang="zh-CN" altLang="zh-CN" sz="4000" dirty="0">
              <a:latin typeface="Times New Roman" pitchFamily="18" charset="0"/>
              <a:ea typeface="微软雅黑" pitchFamily="34" charset="-122"/>
            </a:endParaRPr>
          </a:p>
        </p:txBody>
      </p:sp>
      <p:sp>
        <p:nvSpPr>
          <p:cNvPr id="20483" name="Rectangle 3"/>
          <p:cNvSpPr>
            <a:spLocks noGrp="1" noChangeArrowheads="1"/>
          </p:cNvSpPr>
          <p:nvPr>
            <p:ph type="body" sz="half" idx="1"/>
          </p:nvPr>
        </p:nvSpPr>
        <p:spPr>
          <a:xfrm>
            <a:off x="-500098" y="1617681"/>
            <a:ext cx="6072230" cy="4525963"/>
          </a:xfrm>
        </p:spPr>
        <p:txBody>
          <a:bodyPr/>
          <a:lstStyle/>
          <a:p>
            <a:pPr>
              <a:lnSpc>
                <a:spcPct val="120000"/>
              </a:lnSpc>
              <a:spcBef>
                <a:spcPts val="0"/>
              </a:spcBef>
              <a:buClr>
                <a:schemeClr val="folHlink"/>
              </a:buClr>
              <a:buSzPct val="85000"/>
              <a:buBlip>
                <a:blip r:embed="rId2"/>
              </a:buBlip>
            </a:pPr>
            <a:endParaRPr lang="zh-CN" altLang="en-US" sz="2400" dirty="0">
              <a:solidFill>
                <a:srgbClr val="003399"/>
              </a:solidFill>
              <a:latin typeface="Times New Roman" pitchFamily="18" charset="0"/>
              <a:ea typeface="微软雅黑" pitchFamily="34" charset="-122"/>
            </a:endParaRPr>
          </a:p>
          <a:p>
            <a:pPr lvl="1">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被检口令与易猜中口令表逐个比较；</a:t>
            </a:r>
          </a:p>
          <a:p>
            <a:pPr lvl="1">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检验费时；</a:t>
            </a:r>
          </a:p>
          <a:p>
            <a:pPr lvl="1">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口令都有一定的可猜测性。</a:t>
            </a:r>
            <a:endParaRPr lang="en-US" altLang="zh-CN" sz="2400" dirty="0">
              <a:solidFill>
                <a:srgbClr val="003399"/>
              </a:solidFill>
              <a:latin typeface="Times New Roman" pitchFamily="18" charset="0"/>
              <a:ea typeface="微软雅黑" pitchFamily="34" charset="-122"/>
            </a:endParaRPr>
          </a:p>
          <a:p>
            <a:pPr lvl="1">
              <a:lnSpc>
                <a:spcPct val="120000"/>
              </a:lnSpc>
              <a:spcBef>
                <a:spcPts val="0"/>
              </a:spcBef>
              <a:buClr>
                <a:schemeClr val="accent1"/>
              </a:buClr>
              <a:buSzPct val="75000"/>
              <a:buBlip>
                <a:blip r:embed="rId2"/>
              </a:buBlip>
            </a:pPr>
            <a:endParaRPr lang="zh-CN" altLang="en-US" sz="2400" dirty="0">
              <a:solidFill>
                <a:srgbClr val="003399"/>
              </a:solidFill>
              <a:latin typeface="Times New Roman" pitchFamily="18" charset="0"/>
              <a:ea typeface="微软雅黑" pitchFamily="34" charset="-122"/>
            </a:endParaRPr>
          </a:p>
          <a:p>
            <a:pPr>
              <a:lnSpc>
                <a:spcPct val="120000"/>
              </a:lnSpc>
              <a:spcBef>
                <a:spcPts val="0"/>
              </a:spcBef>
              <a:buClr>
                <a:schemeClr val="folHlink"/>
              </a:buClr>
              <a:buSzPct val="85000"/>
              <a:buBlip>
                <a:blip r:embed="rId2"/>
              </a:buBlip>
            </a:pPr>
            <a:endParaRPr lang="zh-CN" altLang="en-US" sz="2400" dirty="0">
              <a:solidFill>
                <a:srgbClr val="003399"/>
              </a:solidFill>
              <a:latin typeface="Times New Roman" pitchFamily="18" charset="0"/>
              <a:ea typeface="微软雅黑" pitchFamily="34" charset="-122"/>
            </a:endParaRPr>
          </a:p>
          <a:p>
            <a:pPr lvl="1">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用户选择口令，程序检验，若易于猜中须重新选择</a:t>
            </a:r>
          </a:p>
          <a:p>
            <a:pPr lvl="1">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可猜中性与安全性之间折中</a:t>
            </a:r>
          </a:p>
        </p:txBody>
      </p:sp>
      <p:pic>
        <p:nvPicPr>
          <p:cNvPr id="20484" name="Picture 4"/>
          <p:cNvPicPr>
            <a:picLocks noGrp="1" noChangeAspect="1" noChangeArrowheads="1"/>
          </p:cNvPicPr>
          <p:nvPr>
            <p:ph sz="quarter" idx="2"/>
          </p:nvPr>
        </p:nvPicPr>
        <p:blipFill>
          <a:blip r:embed="rId3" cstate="print"/>
          <a:stretch>
            <a:fillRect/>
          </a:stretch>
        </p:blipFill>
        <p:spPr>
          <a:xfrm>
            <a:off x="6072198" y="4290273"/>
            <a:ext cx="2809764" cy="1735030"/>
          </a:xfrm>
          <a:noFill/>
          <a:ln/>
        </p:spPr>
      </p:pic>
      <p:pic>
        <p:nvPicPr>
          <p:cNvPr id="20485" name="Picture 5"/>
          <p:cNvPicPr>
            <a:picLocks noGrp="1" noChangeAspect="1" noChangeArrowheads="1"/>
          </p:cNvPicPr>
          <p:nvPr>
            <p:ph sz="quarter" idx="3"/>
          </p:nvPr>
        </p:nvPicPr>
        <p:blipFill>
          <a:blip r:embed="rId4" cstate="print"/>
          <a:stretch>
            <a:fillRect/>
          </a:stretch>
        </p:blipFill>
        <p:spPr>
          <a:xfrm>
            <a:off x="6073651" y="1571612"/>
            <a:ext cx="1998811" cy="2062814"/>
          </a:xfrm>
          <a:noFill/>
          <a:ln/>
        </p:spPr>
      </p:pic>
      <p:sp>
        <p:nvSpPr>
          <p:cNvPr id="7" name="AutoShape 5"/>
          <p:cNvSpPr>
            <a:spLocks noChangeArrowheads="1"/>
          </p:cNvSpPr>
          <p:nvPr/>
        </p:nvSpPr>
        <p:spPr bwMode="auto">
          <a:xfrm>
            <a:off x="214282" y="1428736"/>
            <a:ext cx="314327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反应法（</a:t>
            </a:r>
            <a:r>
              <a:rPr lang="en-US" altLang="zh-CN"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Reactive</a:t>
            </a: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a:t>
            </a:r>
          </a:p>
        </p:txBody>
      </p:sp>
      <p:sp>
        <p:nvSpPr>
          <p:cNvPr id="8" name="AutoShape 5"/>
          <p:cNvSpPr>
            <a:spLocks noChangeArrowheads="1"/>
          </p:cNvSpPr>
          <p:nvPr/>
        </p:nvSpPr>
        <p:spPr bwMode="auto">
          <a:xfrm>
            <a:off x="214282" y="3643314"/>
            <a:ext cx="307183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支持法（</a:t>
            </a:r>
            <a:r>
              <a:rPr lang="en-US" altLang="zh-CN"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Proactive</a:t>
            </a: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par>
                                <p:cTn id="8" presetID="22" presetClass="entr" presetSubtype="8"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wipe(left)">
                                      <p:cBhvr>
                                        <p:cTn id="10"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4"/>
            <a:ext cx="8229600" cy="1143000"/>
          </a:xfrm>
        </p:spPr>
        <p:txBody>
          <a:bodyPr/>
          <a:lstStyle/>
          <a:p>
            <a:pPr eaLnBrk="1" hangingPunct="1"/>
            <a:r>
              <a:rPr lang="en-US" altLang="zh-CN" sz="4000" dirty="0">
                <a:latin typeface="Times New Roman" pitchFamily="18" charset="0"/>
                <a:ea typeface="微软雅黑" pitchFamily="34" charset="-122"/>
              </a:rPr>
              <a:t>15.2.4 </a:t>
            </a:r>
            <a:r>
              <a:rPr lang="zh-CN" altLang="zh-CN" sz="4000" dirty="0">
                <a:latin typeface="Times New Roman" pitchFamily="18" charset="0"/>
                <a:ea typeface="微软雅黑" pitchFamily="34" charset="-122"/>
              </a:rPr>
              <a:t>口令的安全存储</a:t>
            </a:r>
          </a:p>
        </p:txBody>
      </p:sp>
      <p:sp>
        <p:nvSpPr>
          <p:cNvPr id="21507" name="Rectangle 3"/>
          <p:cNvSpPr>
            <a:spLocks noGrp="1" noChangeArrowheads="1"/>
          </p:cNvSpPr>
          <p:nvPr>
            <p:ph type="body" sz="half" idx="1"/>
          </p:nvPr>
        </p:nvSpPr>
        <p:spPr>
          <a:xfrm>
            <a:off x="285721" y="1571612"/>
            <a:ext cx="3143272" cy="1500198"/>
          </a:xfrm>
        </p:spPr>
        <p:txBody>
          <a:bodyPr/>
          <a:lstStyle/>
          <a:p>
            <a:pPr marL="0" indent="0">
              <a:lnSpc>
                <a:spcPct val="120000"/>
              </a:lnSpc>
              <a:spcBef>
                <a:spcPts val="0"/>
              </a:spcBef>
              <a:buClr>
                <a:schemeClr val="folHlink"/>
              </a:buClr>
              <a:buSzPct val="85000"/>
              <a:buBlip>
                <a:blip r:embed="rId4"/>
              </a:buBlip>
            </a:pPr>
            <a:endParaRPr lang="zh-CN" altLang="en-US" sz="2200" dirty="0">
              <a:solidFill>
                <a:srgbClr val="003399"/>
              </a:solidFill>
              <a:latin typeface="Times New Roman" pitchFamily="18" charset="0"/>
              <a:ea typeface="微软雅黑" pitchFamily="34" charset="-122"/>
            </a:endParaRPr>
          </a:p>
          <a:p>
            <a:pPr marL="0" lvl="1" indent="0">
              <a:lnSpc>
                <a:spcPct val="120000"/>
              </a:lnSpc>
              <a:spcBef>
                <a:spcPts val="0"/>
              </a:spcBef>
              <a:buClr>
                <a:schemeClr val="accent1"/>
              </a:buClr>
              <a:buSzPct val="85000"/>
              <a:buBlip>
                <a:blip r:embed="rId4"/>
              </a:buBlip>
            </a:pPr>
            <a:r>
              <a:rPr lang="zh-CN" altLang="en-US" sz="2200" dirty="0">
                <a:solidFill>
                  <a:srgbClr val="003399"/>
                </a:solidFill>
                <a:latin typeface="Times New Roman" pitchFamily="18" charset="0"/>
                <a:ea typeface="微软雅黑" pitchFamily="34" charset="-122"/>
              </a:rPr>
              <a:t>以口令加密方式存储</a:t>
            </a:r>
          </a:p>
          <a:p>
            <a:pPr marL="0" lvl="1" indent="0">
              <a:lnSpc>
                <a:spcPct val="120000"/>
              </a:lnSpc>
              <a:spcBef>
                <a:spcPts val="0"/>
              </a:spcBef>
              <a:buClr>
                <a:schemeClr val="accent1"/>
              </a:buClr>
              <a:buSzPct val="85000"/>
              <a:buBlip>
                <a:blip r:embed="rId4"/>
              </a:buBlip>
            </a:pPr>
            <a:r>
              <a:rPr lang="zh-CN" altLang="en-US" sz="2200" dirty="0">
                <a:solidFill>
                  <a:srgbClr val="003399"/>
                </a:solidFill>
                <a:latin typeface="Times New Roman" pitchFamily="18" charset="0"/>
                <a:ea typeface="微软雅黑" pitchFamily="34" charset="-122"/>
              </a:rPr>
              <a:t>存储口令的单向杂凑</a:t>
            </a:r>
            <a:endParaRPr lang="en-US" altLang="zh-CN" sz="2200" dirty="0">
              <a:solidFill>
                <a:srgbClr val="003399"/>
              </a:solidFill>
              <a:latin typeface="Times New Roman" pitchFamily="18" charset="0"/>
              <a:ea typeface="微软雅黑" pitchFamily="34" charset="-122"/>
            </a:endParaRPr>
          </a:p>
        </p:txBody>
      </p:sp>
      <p:graphicFrame>
        <p:nvGraphicFramePr>
          <p:cNvPr id="21508" name="Object 4"/>
          <p:cNvGraphicFramePr>
            <a:graphicFrameLocks noGrp="1" noChangeAspect="1"/>
          </p:cNvGraphicFramePr>
          <p:nvPr>
            <p:ph sz="quarter" idx="2"/>
            <p:extLst>
              <p:ext uri="{D42A27DB-BD31-4B8C-83A1-F6EECF244321}">
                <p14:modId xmlns:p14="http://schemas.microsoft.com/office/powerpoint/2010/main" val="3920265126"/>
              </p:ext>
            </p:extLst>
          </p:nvPr>
        </p:nvGraphicFramePr>
        <p:xfrm>
          <a:off x="-127130" y="4643447"/>
          <a:ext cx="8413906" cy="2214554"/>
        </p:xfrm>
        <a:graphic>
          <a:graphicData uri="http://schemas.openxmlformats.org/presentationml/2006/ole">
            <mc:AlternateContent xmlns:mc="http://schemas.openxmlformats.org/markup-compatibility/2006">
              <mc:Choice xmlns:v="urn:schemas-microsoft-com:vml" Requires="v">
                <p:oleObj spid="_x0000_s21529" name="Visio" r:id="rId5" imgW="11945070" imgH="3143520" progId="Visio.Drawing.11">
                  <p:embed/>
                </p:oleObj>
              </mc:Choice>
              <mc:Fallback>
                <p:oleObj name="Visio" r:id="rId5" imgW="11945070" imgH="3143520" progId="Visio.Drawing.11">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30" y="4643447"/>
                        <a:ext cx="8413906" cy="2214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5"/>
          <p:cNvSpPr>
            <a:spLocks noChangeArrowheads="1"/>
          </p:cNvSpPr>
          <p:nvPr/>
        </p:nvSpPr>
        <p:spPr bwMode="auto">
          <a:xfrm>
            <a:off x="785786" y="1214422"/>
            <a:ext cx="171451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一般方法</a:t>
            </a:r>
          </a:p>
        </p:txBody>
      </p:sp>
      <p:sp>
        <p:nvSpPr>
          <p:cNvPr id="9" name="AutoShape 5"/>
          <p:cNvSpPr>
            <a:spLocks noChangeArrowheads="1"/>
          </p:cNvSpPr>
          <p:nvPr/>
        </p:nvSpPr>
        <p:spPr bwMode="auto">
          <a:xfrm>
            <a:off x="4572000" y="1142984"/>
            <a:ext cx="342902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en-US" altLang="zh-CN"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UNIX</a:t>
            </a: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系统中的口令存储</a:t>
            </a:r>
          </a:p>
        </p:txBody>
      </p:sp>
      <p:sp>
        <p:nvSpPr>
          <p:cNvPr id="10" name="Rectangle 3"/>
          <p:cNvSpPr txBox="1">
            <a:spLocks noChangeArrowheads="1"/>
          </p:cNvSpPr>
          <p:nvPr/>
        </p:nvSpPr>
        <p:spPr bwMode="auto">
          <a:xfrm>
            <a:off x="3714744" y="1928802"/>
            <a:ext cx="5429256" cy="2500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1" algn="l" defTabSz="914400" rtl="0" eaLnBrk="0" fontAlgn="base" latinLnBrk="1" hangingPunct="0">
              <a:lnSpc>
                <a:spcPct val="120000"/>
              </a:lnSpc>
              <a:spcBef>
                <a:spcPts val="0"/>
              </a:spcBef>
              <a:spcAft>
                <a:spcPct val="0"/>
              </a:spcAft>
              <a:buClr>
                <a:schemeClr val="accent1"/>
              </a:buClr>
              <a:buSzPct val="85000"/>
              <a:buFont typeface="Wingdings 2" pitchFamily="18" charset="2"/>
              <a:buBlip>
                <a:blip r:embed="rId4"/>
              </a:buBlip>
              <a:tabLst/>
              <a:defRPr/>
            </a:pP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口令为8个字符：</a:t>
            </a:r>
            <a:r>
              <a:rPr kumimoji="1" lang="zh-CN" altLang="en-US" sz="2200" b="0" i="0" u="none" strike="noStrike" kern="0" cap="none" spc="0" normalizeH="0" noProof="0" dirty="0" smtClean="0">
                <a:ln>
                  <a:noFill/>
                </a:ln>
                <a:solidFill>
                  <a:srgbClr val="003399"/>
                </a:solidFill>
                <a:effectLst/>
                <a:uLnTx/>
                <a:uFillTx/>
                <a:latin typeface="Times New Roman" pitchFamily="18" charset="0"/>
                <a:ea typeface="微软雅黑" pitchFamily="34" charset="-122"/>
                <a:cs typeface="+mn-cs"/>
              </a:rPr>
              <a:t>7</a:t>
            </a:r>
            <a:r>
              <a:rPr kumimoji="1" lang="zh-CN" altLang="en-US" sz="2200" kern="0" dirty="0">
                <a:solidFill>
                  <a:srgbClr val="003399"/>
                </a:solidFill>
                <a:latin typeface="Times New Roman" pitchFamily="18" charset="0"/>
                <a:ea typeface="微软雅黑" pitchFamily="34" charset="-122"/>
              </a:rPr>
              <a:t>个</a:t>
            </a:r>
            <a:r>
              <a:rPr kumimoji="1" lang="zh-CN" altLang="en-US" sz="2200" b="0" i="0" u="none" strike="noStrike" kern="0" cap="none" spc="0" normalizeH="0" noProof="0" dirty="0" smtClean="0">
                <a:ln>
                  <a:noFill/>
                </a:ln>
                <a:solidFill>
                  <a:srgbClr val="003399"/>
                </a:solidFill>
                <a:effectLst/>
                <a:uLnTx/>
                <a:uFillTx/>
                <a:latin typeface="Times New Roman" pitchFamily="18" charset="0"/>
                <a:ea typeface="微软雅黑" pitchFamily="34" charset="-122"/>
                <a:cs typeface="+mn-cs"/>
              </a:rPr>
              <a:t>ASCII</a:t>
            </a: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码（56bit）+</a:t>
            </a:r>
            <a:r>
              <a:rPr kumimoji="1" lang="zh-CN" altLang="en-US" sz="2200" b="0" i="0" u="none" strike="noStrike" kern="0" cap="none" spc="0" normalizeH="0" noProof="0" dirty="0" smtClean="0">
                <a:ln>
                  <a:noFill/>
                </a:ln>
                <a:solidFill>
                  <a:srgbClr val="003399"/>
                </a:solidFill>
                <a:effectLst/>
                <a:uLnTx/>
                <a:uFillTx/>
                <a:latin typeface="Times New Roman" pitchFamily="18" charset="0"/>
                <a:ea typeface="微软雅黑" pitchFamily="34" charset="-122"/>
                <a:cs typeface="+mn-cs"/>
              </a:rPr>
              <a:t>1字节填充</a:t>
            </a: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（用户输入口令的时间）</a:t>
            </a:r>
          </a:p>
          <a:p>
            <a:pPr marL="0" marR="0" lvl="1" algn="l" defTabSz="914400" rtl="0" eaLnBrk="0" fontAlgn="base" latinLnBrk="1" hangingPunct="0">
              <a:lnSpc>
                <a:spcPct val="120000"/>
              </a:lnSpc>
              <a:spcBef>
                <a:spcPts val="0"/>
              </a:spcBef>
              <a:spcAft>
                <a:spcPct val="0"/>
              </a:spcAft>
              <a:buClr>
                <a:schemeClr val="accent1"/>
              </a:buClr>
              <a:buSzPct val="85000"/>
              <a:buFont typeface="Wingdings 2" pitchFamily="18" charset="2"/>
              <a:buBlip>
                <a:blip r:embed="rId4"/>
              </a:buBlip>
              <a:tabLst/>
              <a:defRPr/>
            </a:pP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第一次输入64bit全0进行加密，再以第一次的加密结果为输入，迭代25次</a:t>
            </a:r>
          </a:p>
          <a:p>
            <a:pPr marL="0" marR="0" lvl="1" algn="l" defTabSz="914400" rtl="0" eaLnBrk="0" fontAlgn="base" latinLnBrk="1" hangingPunct="0">
              <a:lnSpc>
                <a:spcPct val="120000"/>
              </a:lnSpc>
              <a:spcBef>
                <a:spcPts val="0"/>
              </a:spcBef>
              <a:spcAft>
                <a:spcPct val="0"/>
              </a:spcAft>
              <a:buClr>
                <a:schemeClr val="accent1"/>
              </a:buClr>
              <a:buSzPct val="85000"/>
              <a:buFont typeface="Wingdings 2" pitchFamily="18" charset="2"/>
              <a:buBlip>
                <a:blip r:embed="rId4"/>
              </a:buBlip>
              <a:tabLst/>
              <a:defRPr/>
            </a:pP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最后一次变换成11个字符作为口令密文。</a:t>
            </a:r>
          </a:p>
          <a:p>
            <a:pPr marL="0" marR="0" lvl="1" algn="l" defTabSz="914400" rtl="0" eaLnBrk="0" fontAlgn="base" latinLnBrk="1" hangingPunct="0">
              <a:lnSpc>
                <a:spcPct val="120000"/>
              </a:lnSpc>
              <a:spcBef>
                <a:spcPts val="0"/>
              </a:spcBef>
              <a:spcAft>
                <a:spcPct val="0"/>
              </a:spcAft>
              <a:buClr>
                <a:schemeClr val="accent1"/>
              </a:buClr>
              <a:buSzPct val="85000"/>
              <a:buFont typeface="Wingdings 2" pitchFamily="18" charset="2"/>
              <a:buBlip>
                <a:blip r:embed="rId4"/>
              </a:buBlip>
              <a:tabLst/>
              <a:defRPr/>
            </a:pPr>
            <a:r>
              <a:rPr kumimoji="1" lang="zh-CN" altLang="en-US" sz="2200" b="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检验时用户发送ID和口令。</a:t>
            </a:r>
          </a:p>
        </p:txBody>
      </p:sp>
      <p:pic>
        <p:nvPicPr>
          <p:cNvPr id="14" name="内容占位符 13" descr="secure_Info.gif"/>
          <p:cNvPicPr>
            <a:picLocks noGrp="1" noChangeAspect="1"/>
          </p:cNvPicPr>
          <p:nvPr>
            <p:ph sz="quarter" idx="3"/>
          </p:nvPr>
        </p:nvPicPr>
        <p:blipFill>
          <a:blip r:embed="rId7" cstate="print"/>
          <a:stretch>
            <a:fillRect/>
          </a:stretch>
        </p:blipFill>
        <p:spPr>
          <a:xfrm>
            <a:off x="1000100" y="2857496"/>
            <a:ext cx="1500198" cy="1528504"/>
          </a:xfrm>
        </p:spPr>
      </p:pic>
      <p:sp>
        <p:nvSpPr>
          <p:cNvPr id="5" name="矩形 4"/>
          <p:cNvSpPr/>
          <p:nvPr/>
        </p:nvSpPr>
        <p:spPr bwMode="auto">
          <a:xfrm>
            <a:off x="538152" y="6048530"/>
            <a:ext cx="792363" cy="252115"/>
          </a:xfrm>
          <a:prstGeom prst="rect">
            <a:avLst/>
          </a:prstGeom>
          <a:solidFill>
            <a:srgbClr val="FFFFFF"/>
          </a:solidFill>
          <a:ln w="12700" cap="flat" cmpd="sng" algn="ctr">
            <a:solidFill>
              <a:srgbClr val="4F81BD"/>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endParaRPr>
          </a:p>
        </p:txBody>
      </p:sp>
      <p:sp>
        <p:nvSpPr>
          <p:cNvPr id="13" name="矩形 12"/>
          <p:cNvSpPr/>
          <p:nvPr/>
        </p:nvSpPr>
        <p:spPr bwMode="auto">
          <a:xfrm>
            <a:off x="634285" y="6300645"/>
            <a:ext cx="792363" cy="252115"/>
          </a:xfrm>
          <a:prstGeom prst="rect">
            <a:avLst/>
          </a:prstGeom>
          <a:solidFill>
            <a:srgbClr val="FFFFFF"/>
          </a:solidFill>
          <a:ln w="12700" cap="flat" cmpd="sng" algn="ctr">
            <a:solidFill>
              <a:srgbClr val="4F81BD"/>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08"/>
                                        </p:tgtEl>
                                        <p:attrNameLst>
                                          <p:attrName>style.visibility</p:attrName>
                                        </p:attrNameLst>
                                      </p:cBhvr>
                                      <p:to>
                                        <p:strVal val="visible"/>
                                      </p:to>
                                    </p:set>
                                    <p:animEffect transition="in" filter="wipe(left)">
                                      <p:cBhvr>
                                        <p:cTn id="11"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83606" y="-24"/>
            <a:ext cx="8374674" cy="1143000"/>
          </a:xfrm>
        </p:spPr>
        <p:txBody>
          <a:bodyPr/>
          <a:lstStyle/>
          <a:p>
            <a:pPr eaLnBrk="1" hangingPunct="1"/>
            <a:r>
              <a:rPr lang="en-US" altLang="zh-CN" sz="4000" dirty="0">
                <a:latin typeface="Times New Roman" pitchFamily="18" charset="0"/>
                <a:ea typeface="微软雅黑" pitchFamily="34" charset="-122"/>
              </a:rPr>
              <a:t>15.2.4 </a:t>
            </a:r>
            <a:r>
              <a:rPr lang="zh-CN" altLang="zh-CN" sz="4000" dirty="0">
                <a:latin typeface="Times New Roman" pitchFamily="18" charset="0"/>
                <a:ea typeface="微软雅黑" pitchFamily="34" charset="-122"/>
              </a:rPr>
              <a:t>口令的安全存储</a:t>
            </a:r>
          </a:p>
        </p:txBody>
      </p:sp>
      <p:graphicFrame>
        <p:nvGraphicFramePr>
          <p:cNvPr id="22531" name="Object 3"/>
          <p:cNvGraphicFramePr>
            <a:graphicFrameLocks noGrp="1" noChangeAspect="1"/>
          </p:cNvGraphicFramePr>
          <p:nvPr>
            <p:ph sz="half" idx="1"/>
          </p:nvPr>
        </p:nvGraphicFramePr>
        <p:xfrm>
          <a:off x="403225" y="1844675"/>
          <a:ext cx="8623300" cy="3013085"/>
        </p:xfrm>
        <a:graphic>
          <a:graphicData uri="http://schemas.openxmlformats.org/presentationml/2006/ole">
            <mc:AlternateContent xmlns:mc="http://schemas.openxmlformats.org/markup-compatibility/2006">
              <mc:Choice xmlns:v="urn:schemas-microsoft-com:vml" Requires="v">
                <p:oleObj spid="_x0000_s22552" name="Visio" r:id="rId3" imgW="13295070" imgH="4655029" progId="Visio.Drawing.11">
                  <p:embed/>
                </p:oleObj>
              </mc:Choice>
              <mc:Fallback>
                <p:oleObj name="Visio" r:id="rId3" imgW="13295070" imgH="4655029"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1844675"/>
                        <a:ext cx="8623300" cy="30130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Text Box 5"/>
          <p:cNvSpPr txBox="1">
            <a:spLocks noChangeArrowheads="1"/>
          </p:cNvSpPr>
          <p:nvPr/>
        </p:nvSpPr>
        <p:spPr bwMode="auto">
          <a:xfrm>
            <a:off x="-321762" y="4679615"/>
            <a:ext cx="9560181" cy="2249847"/>
          </a:xfrm>
          <a:prstGeom prst="rect">
            <a:avLst/>
          </a:prstGeom>
          <a:noFill/>
          <a:ln w="9525">
            <a:noFill/>
            <a:miter lim="800000"/>
            <a:headEnd/>
            <a:tailEnd/>
          </a:ln>
        </p:spPr>
        <p:txBody>
          <a:bodyPr wrap="none">
            <a:spAutoFit/>
          </a:bodyPr>
          <a:lstStyle/>
          <a:p>
            <a:pPr lvl="1" eaLnBrk="0" hangingPunct="0">
              <a:lnSpc>
                <a:spcPct val="130000"/>
              </a:lnSpc>
              <a:buClr>
                <a:schemeClr val="accent1"/>
              </a:buClr>
              <a:buSzPct val="85000"/>
              <a:buBlip>
                <a:blip r:embed="rId5"/>
              </a:buBlip>
            </a:pPr>
            <a:r>
              <a:rPr lang="zh-CN" altLang="en-US" sz="2200" dirty="0">
                <a:solidFill>
                  <a:srgbClr val="003399"/>
                </a:solidFill>
                <a:latin typeface="Times New Roman" pitchFamily="18" charset="0"/>
                <a:ea typeface="微软雅黑" pitchFamily="34" charset="-122"/>
              </a:rPr>
              <a:t>本质上是由一个随机数生成器产生的，可以由安全服务器用软件生成。</a:t>
            </a:r>
          </a:p>
          <a:p>
            <a:pPr lvl="1" eaLnBrk="0" hangingPunct="0">
              <a:lnSpc>
                <a:spcPct val="130000"/>
              </a:lnSpc>
              <a:buClr>
                <a:schemeClr val="accent1"/>
              </a:buClr>
              <a:buSzPct val="85000"/>
              <a:buBlip>
                <a:blip r:embed="rId5"/>
              </a:buBlip>
            </a:pPr>
            <a:r>
              <a:rPr lang="zh-CN" altLang="en-US" sz="2200" dirty="0">
                <a:solidFill>
                  <a:srgbClr val="003399"/>
                </a:solidFill>
                <a:latin typeface="Times New Roman" pitchFamily="18" charset="0"/>
                <a:ea typeface="微软雅黑" pitchFamily="34" charset="-122"/>
              </a:rPr>
              <a:t>一般用于第三方认证。</a:t>
            </a:r>
          </a:p>
          <a:p>
            <a:pPr lvl="1" eaLnBrk="0" hangingPunct="0">
              <a:lnSpc>
                <a:spcPct val="130000"/>
              </a:lnSpc>
              <a:buClr>
                <a:schemeClr val="accent1"/>
              </a:buClr>
              <a:buSzPct val="85000"/>
              <a:buBlip>
                <a:blip r:embed="rId5"/>
              </a:buBlip>
            </a:pPr>
            <a:r>
              <a:rPr lang="zh-CN" altLang="en-US" sz="2200" dirty="0">
                <a:solidFill>
                  <a:srgbClr val="003399"/>
                </a:solidFill>
                <a:latin typeface="Times New Roman" pitchFamily="18" charset="0"/>
                <a:ea typeface="微软雅黑" pitchFamily="34" charset="-122"/>
              </a:rPr>
              <a:t>即使口令被截获也难以使用。</a:t>
            </a:r>
          </a:p>
          <a:p>
            <a:pPr lvl="1" eaLnBrk="0" hangingPunct="0">
              <a:lnSpc>
                <a:spcPct val="130000"/>
              </a:lnSpc>
              <a:buClr>
                <a:schemeClr val="accent1"/>
              </a:buClr>
              <a:buSzPct val="85000"/>
              <a:buBlip>
                <a:blip r:embed="rId5"/>
              </a:buBlip>
            </a:pPr>
            <a:r>
              <a:rPr lang="zh-CN" altLang="en-US" sz="2200" dirty="0">
                <a:solidFill>
                  <a:srgbClr val="003399"/>
                </a:solidFill>
                <a:latin typeface="Times New Roman" pitchFamily="18" charset="0"/>
                <a:ea typeface="微软雅黑" pitchFamily="34" charset="-122"/>
              </a:rPr>
              <a:t>用户需要输入PIN码（持卡人知道）难以用来进行违法活动。</a:t>
            </a:r>
          </a:p>
          <a:p>
            <a:pPr lvl="1" eaLnBrk="0" hangingPunct="0">
              <a:lnSpc>
                <a:spcPct val="130000"/>
              </a:lnSpc>
              <a:buClr>
                <a:schemeClr val="accent1"/>
              </a:buClr>
              <a:buSzPct val="85000"/>
              <a:buBlip>
                <a:blip r:embed="rId5"/>
              </a:buBlip>
            </a:pPr>
            <a:r>
              <a:rPr lang="zh-CN" altLang="en-US" sz="2200" dirty="0">
                <a:solidFill>
                  <a:srgbClr val="003399"/>
                </a:solidFill>
                <a:latin typeface="Times New Roman" pitchFamily="18" charset="0"/>
                <a:ea typeface="微软雅黑" pitchFamily="34" charset="-122"/>
              </a:rPr>
              <a:t>美国的</a:t>
            </a:r>
            <a:r>
              <a:rPr lang="zh-CN" altLang="en-US" sz="2200" dirty="0">
                <a:solidFill>
                  <a:srgbClr val="003399"/>
                </a:solidFill>
                <a:latin typeface="Times New Roman" pitchFamily="18" charset="0"/>
                <a:ea typeface="微软雅黑" pitchFamily="34" charset="-122"/>
                <a:sym typeface="Arial" pitchFamily="34" charset="0"/>
              </a:rPr>
              <a:t>Secure Dynamics Inc.</a:t>
            </a:r>
            <a:r>
              <a:rPr lang="zh-CN" altLang="en-US" sz="2200" dirty="0">
                <a:solidFill>
                  <a:srgbClr val="003399"/>
                </a:solidFill>
                <a:latin typeface="Times New Roman" pitchFamily="18" charset="0"/>
                <a:ea typeface="微软雅黑" pitchFamily="34" charset="-122"/>
              </a:rPr>
              <a:t>的</a:t>
            </a:r>
            <a:r>
              <a:rPr lang="zh-CN" altLang="en-US" sz="2200" dirty="0">
                <a:solidFill>
                  <a:srgbClr val="003399"/>
                </a:solidFill>
                <a:latin typeface="Times New Roman" pitchFamily="18" charset="0"/>
                <a:ea typeface="微软雅黑" pitchFamily="34" charset="-122"/>
                <a:sym typeface="Arial" pitchFamily="34" charset="0"/>
              </a:rPr>
              <a:t>Secure ID</a:t>
            </a:r>
            <a:r>
              <a:rPr lang="zh-CN" altLang="en-US" sz="2200" dirty="0">
                <a:solidFill>
                  <a:srgbClr val="003399"/>
                </a:solidFill>
                <a:latin typeface="Times New Roman" pitchFamily="18" charset="0"/>
                <a:ea typeface="微软雅黑" pitchFamily="34" charset="-122"/>
              </a:rPr>
              <a:t>和</a:t>
            </a:r>
            <a:r>
              <a:rPr lang="zh-CN" altLang="en-US" sz="2200" dirty="0">
                <a:solidFill>
                  <a:srgbClr val="003399"/>
                </a:solidFill>
                <a:latin typeface="Times New Roman" pitchFamily="18" charset="0"/>
                <a:ea typeface="微软雅黑" pitchFamily="34" charset="-122"/>
                <a:sym typeface="Arial" pitchFamily="34" charset="0"/>
              </a:rPr>
              <a:t>RSA</a:t>
            </a:r>
            <a:r>
              <a:rPr lang="zh-CN" altLang="en-US" sz="2200" dirty="0">
                <a:solidFill>
                  <a:srgbClr val="003399"/>
                </a:solidFill>
                <a:latin typeface="Times New Roman" pitchFamily="18" charset="0"/>
                <a:ea typeface="微软雅黑" pitchFamily="34" charset="-122"/>
              </a:rPr>
              <a:t>公司的</a:t>
            </a:r>
            <a:r>
              <a:rPr lang="zh-CN" altLang="en-US" sz="2200" dirty="0">
                <a:solidFill>
                  <a:srgbClr val="003399"/>
                </a:solidFill>
                <a:latin typeface="Times New Roman" pitchFamily="18" charset="0"/>
                <a:ea typeface="微软雅黑" pitchFamily="34" charset="-122"/>
                <a:sym typeface="Arial" pitchFamily="34" charset="0"/>
              </a:rPr>
              <a:t>SecurID</a:t>
            </a:r>
            <a:r>
              <a:rPr lang="zh-CN" altLang="en-US" sz="2200" dirty="0">
                <a:solidFill>
                  <a:srgbClr val="003399"/>
                </a:solidFill>
                <a:latin typeface="Times New Roman" pitchFamily="18" charset="0"/>
                <a:ea typeface="微软雅黑" pitchFamily="34" charset="-122"/>
              </a:rPr>
              <a:t>令牌。</a:t>
            </a:r>
          </a:p>
        </p:txBody>
      </p:sp>
      <p:sp>
        <p:nvSpPr>
          <p:cNvPr id="7" name="AutoShape 5"/>
          <p:cNvSpPr>
            <a:spLocks noChangeArrowheads="1"/>
          </p:cNvSpPr>
          <p:nvPr/>
        </p:nvSpPr>
        <p:spPr bwMode="auto">
          <a:xfrm>
            <a:off x="71406" y="1142984"/>
            <a:ext cx="592935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用智能卡令牌（</a:t>
            </a:r>
            <a:r>
              <a:rPr lang="en-US" altLang="zh-CN"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Token</a:t>
            </a: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）产生一次性口令</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wipe(left)">
                                      <p:cBhvr>
                                        <p:cTn id="7"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2" name="Group 11"/>
          <p:cNvGrpSpPr>
            <a:grpSpLocks/>
          </p:cNvGrpSpPr>
          <p:nvPr/>
        </p:nvGrpSpPr>
        <p:grpSpPr bwMode="auto">
          <a:xfrm>
            <a:off x="915906" y="2286022"/>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71840"/>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929095"/>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8" name="Group 19"/>
          <p:cNvGrpSpPr>
            <a:grpSpLocks/>
          </p:cNvGrpSpPr>
          <p:nvPr/>
        </p:nvGrpSpPr>
        <p:grpSpPr bwMode="auto">
          <a:xfrm>
            <a:off x="928665" y="1571640"/>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 name="Group 27"/>
          <p:cNvGrpSpPr>
            <a:grpSpLocks/>
          </p:cNvGrpSpPr>
          <p:nvPr/>
        </p:nvGrpSpPr>
        <p:grpSpPr bwMode="auto">
          <a:xfrm>
            <a:off x="857223" y="4786353"/>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1"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57784"/>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143272"/>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400052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12" name="Group 19"/>
          <p:cNvGrpSpPr>
            <a:grpSpLocks/>
          </p:cNvGrpSpPr>
          <p:nvPr/>
        </p:nvGrpSpPr>
        <p:grpSpPr bwMode="auto">
          <a:xfrm>
            <a:off x="928662" y="1571636"/>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3"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4" name="Group 27"/>
          <p:cNvGrpSpPr>
            <a:grpSpLocks/>
          </p:cNvGrpSpPr>
          <p:nvPr/>
        </p:nvGrpSpPr>
        <p:grpSpPr bwMode="auto">
          <a:xfrm>
            <a:off x="857224" y="5615706"/>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5"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64359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114" name="Rectangle 43"/>
          <p:cNvSpPr>
            <a:spLocks noChangeArrowheads="1"/>
          </p:cNvSpPr>
          <p:nvPr/>
        </p:nvSpPr>
        <p:spPr bwMode="blackWhite">
          <a:xfrm>
            <a:off x="428596" y="3786214"/>
            <a:ext cx="8435975" cy="2857496"/>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
        <p:nvSpPr>
          <p:cNvPr id="63" name="Rectangle 43"/>
          <p:cNvSpPr>
            <a:spLocks noChangeArrowheads="1"/>
          </p:cNvSpPr>
          <p:nvPr/>
        </p:nvSpPr>
        <p:spPr bwMode="blackWhite">
          <a:xfrm>
            <a:off x="458787" y="1500198"/>
            <a:ext cx="8435975" cy="1500198"/>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idx="4294967295"/>
          </p:nvPr>
        </p:nvSpPr>
        <p:spPr>
          <a:xfrm>
            <a:off x="0" y="0"/>
            <a:ext cx="9144000" cy="1143000"/>
          </a:xfrm>
        </p:spPr>
        <p:txBody>
          <a:bodyPr/>
          <a:lstStyle/>
          <a:p>
            <a:r>
              <a:rPr lang="en-US" altLang="zh-CN" sz="4000" dirty="0">
                <a:latin typeface="Times New Roman" pitchFamily="18" charset="0"/>
                <a:ea typeface="微软雅黑" pitchFamily="34" charset="-122"/>
              </a:rPr>
              <a:t>15.3 </a:t>
            </a:r>
            <a:r>
              <a:rPr lang="zh-CN" altLang="en-US" sz="4000" dirty="0">
                <a:latin typeface="Times New Roman" pitchFamily="18" charset="0"/>
                <a:ea typeface="微软雅黑" pitchFamily="34" charset="-122"/>
              </a:rPr>
              <a:t>个人生物特征的身份认证技术</a:t>
            </a:r>
          </a:p>
        </p:txBody>
      </p:sp>
      <p:grpSp>
        <p:nvGrpSpPr>
          <p:cNvPr id="9" name="组合 6"/>
          <p:cNvGrpSpPr/>
          <p:nvPr/>
        </p:nvGrpSpPr>
        <p:grpSpPr>
          <a:xfrm>
            <a:off x="142844" y="1313894"/>
            <a:ext cx="9001156" cy="1686478"/>
            <a:chOff x="-167253" y="2378101"/>
            <a:chExt cx="9838630" cy="870750"/>
          </a:xfrm>
        </p:grpSpPr>
        <p:sp>
          <p:nvSpPr>
            <p:cNvPr id="10" name="AutoShape 3"/>
            <p:cNvSpPr>
              <a:spLocks noChangeArrowheads="1"/>
            </p:cNvSpPr>
            <p:nvPr/>
          </p:nvSpPr>
          <p:spPr bwMode="blackWhite">
            <a:xfrm>
              <a:off x="-167253" y="2378101"/>
              <a:ext cx="9768095" cy="870750"/>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11" name="矩形 10"/>
            <p:cNvSpPr>
              <a:spLocks noChangeArrowheads="1"/>
            </p:cNvSpPr>
            <p:nvPr/>
          </p:nvSpPr>
          <p:spPr bwMode="auto">
            <a:xfrm>
              <a:off x="-89168" y="2437395"/>
              <a:ext cx="9760545" cy="773887"/>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安全性要求高时，护字符和持证等提供的安全性不能满足要求；</a:t>
              </a:r>
            </a:p>
            <a:p>
              <a:pPr marL="0" lvl="1">
                <a:lnSpc>
                  <a:spcPct val="120000"/>
                </a:lnSpc>
                <a:spcBef>
                  <a:spcPts val="0"/>
                </a:spcBef>
                <a:spcAft>
                  <a:spcPts val="600"/>
                </a:spcAft>
                <a:buClr>
                  <a:schemeClr val="accent1"/>
                </a:buClr>
                <a:buBlip>
                  <a:blip r:embed="rId2"/>
                </a:buBlip>
              </a:pPr>
              <a:r>
                <a:rPr lang="zh-CN" altLang="en-US" sz="2400" dirty="0">
                  <a:solidFill>
                    <a:srgbClr val="003399"/>
                  </a:solidFill>
                  <a:latin typeface="Times New Roman" pitchFamily="18" charset="0"/>
                  <a:ea typeface="微软雅黑" pitchFamily="34" charset="-122"/>
                  <a:cs typeface="Times New Roman" pitchFamily="18" charset="0"/>
                </a:rPr>
                <a:t>新的生物统计学（</a:t>
              </a:r>
              <a:r>
                <a:rPr lang="en-US" altLang="zh-CN" sz="2400" dirty="0">
                  <a:solidFill>
                    <a:srgbClr val="003399"/>
                  </a:solidFill>
                  <a:latin typeface="Times New Roman" pitchFamily="18" charset="0"/>
                  <a:ea typeface="微软雅黑" pitchFamily="34" charset="-122"/>
                  <a:cs typeface="Times New Roman" pitchFamily="18" charset="0"/>
                </a:rPr>
                <a:t>Biometrics</a:t>
              </a:r>
              <a:r>
                <a:rPr lang="zh-CN" altLang="en-US" sz="2400" dirty="0">
                  <a:solidFill>
                    <a:srgbClr val="003399"/>
                  </a:solidFill>
                  <a:latin typeface="Times New Roman" pitchFamily="18" charset="0"/>
                  <a:ea typeface="微软雅黑" pitchFamily="34" charset="-122"/>
                  <a:cs typeface="Times New Roman" pitchFamily="18" charset="0"/>
                </a:rPr>
                <a:t>）方法正在成为实现个人身份认证最简单而安全的方法。</a:t>
              </a:r>
            </a:p>
          </p:txBody>
        </p:sp>
      </p:grpSp>
      <p:pic>
        <p:nvPicPr>
          <p:cNvPr id="27" name="图片 26" descr="400_F_498405_AIIxUvEfTui9JGC8RsgUQMJFhdRsB7.jpg"/>
          <p:cNvPicPr>
            <a:picLocks noChangeAspect="1"/>
          </p:cNvPicPr>
          <p:nvPr/>
        </p:nvPicPr>
        <p:blipFill>
          <a:blip r:embed="rId3" cstate="print"/>
          <a:stretch>
            <a:fillRect/>
          </a:stretch>
        </p:blipFill>
        <p:spPr>
          <a:xfrm>
            <a:off x="5286380" y="4000504"/>
            <a:ext cx="3079768" cy="2232832"/>
          </a:xfrm>
          <a:prstGeom prst="rect">
            <a:avLst/>
          </a:prstGeom>
        </p:spPr>
      </p:pic>
      <p:sp>
        <p:nvSpPr>
          <p:cNvPr id="28" name="TextBox 27"/>
          <p:cNvSpPr txBox="1"/>
          <p:nvPr/>
        </p:nvSpPr>
        <p:spPr>
          <a:xfrm>
            <a:off x="1500166" y="3429000"/>
            <a:ext cx="1357322" cy="461665"/>
          </a:xfrm>
          <a:prstGeom prst="rect">
            <a:avLst/>
          </a:prstGeom>
          <a:noFill/>
        </p:spPr>
        <p:txBody>
          <a:bodyPr wrap="square" rtlCol="0">
            <a:spAutoFit/>
          </a:bodyPr>
          <a:lstStyle/>
          <a:p>
            <a:pPr algn="ctr"/>
            <a:r>
              <a:rPr lang="zh-CN" altLang="en-US" sz="2400" b="1" dirty="0">
                <a:solidFill>
                  <a:srgbClr val="006600"/>
                </a:solidFill>
                <a:effectLst>
                  <a:outerShdw blurRad="38100" dist="38100" dir="2700000" algn="tl">
                    <a:srgbClr val="000000">
                      <a:alpha val="43137"/>
                    </a:srgbClr>
                  </a:outerShdw>
                </a:effectLst>
                <a:latin typeface="Times New Roman" pitchFamily="18" charset="0"/>
                <a:ea typeface="微软雅黑" pitchFamily="34" charset="-122"/>
              </a:rPr>
              <a:t>优点</a:t>
            </a:r>
          </a:p>
        </p:txBody>
      </p:sp>
      <p:sp>
        <p:nvSpPr>
          <p:cNvPr id="29" name="AutoShape 9"/>
          <p:cNvSpPr>
            <a:spLocks noChangeArrowheads="1"/>
          </p:cNvSpPr>
          <p:nvPr/>
        </p:nvSpPr>
        <p:spPr bwMode="gray">
          <a:xfrm>
            <a:off x="214282" y="4000504"/>
            <a:ext cx="4225862"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0" name="TextBox 29"/>
          <p:cNvSpPr txBox="1"/>
          <p:nvPr/>
        </p:nvSpPr>
        <p:spPr>
          <a:xfrm>
            <a:off x="238865" y="4021827"/>
            <a:ext cx="4118821"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可信度高</a:t>
            </a:r>
          </a:p>
        </p:txBody>
      </p:sp>
      <p:sp>
        <p:nvSpPr>
          <p:cNvPr id="31" name="AutoShape 9"/>
          <p:cNvSpPr>
            <a:spLocks noChangeArrowheads="1"/>
          </p:cNvSpPr>
          <p:nvPr/>
        </p:nvSpPr>
        <p:spPr bwMode="gray">
          <a:xfrm>
            <a:off x="230950" y="4604074"/>
            <a:ext cx="4225862"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2" name="TextBox 31"/>
          <p:cNvSpPr txBox="1"/>
          <p:nvPr/>
        </p:nvSpPr>
        <p:spPr>
          <a:xfrm>
            <a:off x="255533" y="4625397"/>
            <a:ext cx="4118821"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个人特征因人而异，难以伪造</a:t>
            </a:r>
          </a:p>
        </p:txBody>
      </p:sp>
      <p:sp>
        <p:nvSpPr>
          <p:cNvPr id="33" name="AutoShape 9"/>
          <p:cNvSpPr>
            <a:spLocks noChangeArrowheads="1"/>
          </p:cNvSpPr>
          <p:nvPr/>
        </p:nvSpPr>
        <p:spPr bwMode="gray">
          <a:xfrm>
            <a:off x="230950" y="5214950"/>
            <a:ext cx="4225862"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4" name="TextBox 33"/>
          <p:cNvSpPr txBox="1"/>
          <p:nvPr/>
        </p:nvSpPr>
        <p:spPr>
          <a:xfrm>
            <a:off x="255533" y="5236273"/>
            <a:ext cx="4118821" cy="461665"/>
          </a:xfrm>
          <a:prstGeom prst="rect">
            <a:avLst/>
          </a:prstGeom>
          <a:noFill/>
        </p:spPr>
        <p:txBody>
          <a:bodyPr wrap="square" rtlCol="0">
            <a:spAutoFit/>
          </a:bodyPr>
          <a:lstStyle/>
          <a:p>
            <a:pPr>
              <a:buBlip>
                <a:blip r:embed="rId2"/>
              </a:buBlip>
            </a:pPr>
            <a:r>
              <a:rPr lang="zh-CN" altLang="en-US" sz="2400" dirty="0">
                <a:solidFill>
                  <a:srgbClr val="003399"/>
                </a:solidFill>
                <a:latin typeface="Times New Roman" pitchFamily="18" charset="0"/>
                <a:ea typeface="微软雅黑" pitchFamily="34" charset="-122"/>
              </a:rPr>
              <a:t>随身携带，不易丢失</a:t>
            </a:r>
          </a:p>
        </p:txBody>
      </p:sp>
      <p:sp>
        <p:nvSpPr>
          <p:cNvPr id="35" name="AutoShape 9"/>
          <p:cNvSpPr>
            <a:spLocks noChangeArrowheads="1"/>
          </p:cNvSpPr>
          <p:nvPr/>
        </p:nvSpPr>
        <p:spPr bwMode="gray">
          <a:xfrm>
            <a:off x="230950" y="5818520"/>
            <a:ext cx="4225862"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6" name="TextBox 35"/>
          <p:cNvSpPr txBox="1"/>
          <p:nvPr/>
        </p:nvSpPr>
        <p:spPr>
          <a:xfrm>
            <a:off x="255533" y="5839843"/>
            <a:ext cx="4118821"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已用于刑事案件侦查</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55" name="Group 11"/>
          <p:cNvGrpSpPr>
            <a:grpSpLocks/>
          </p:cNvGrpSpPr>
          <p:nvPr/>
        </p:nvGrpSpPr>
        <p:grpSpPr bwMode="auto">
          <a:xfrm>
            <a:off x="915906" y="2286022"/>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7"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63" name="Group 19"/>
          <p:cNvGrpSpPr>
            <a:grpSpLocks/>
          </p:cNvGrpSpPr>
          <p:nvPr/>
        </p:nvGrpSpPr>
        <p:grpSpPr bwMode="auto">
          <a:xfrm>
            <a:off x="900085" y="3071840"/>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6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70" name="Group 27"/>
          <p:cNvGrpSpPr>
            <a:grpSpLocks/>
          </p:cNvGrpSpPr>
          <p:nvPr/>
        </p:nvGrpSpPr>
        <p:grpSpPr bwMode="auto">
          <a:xfrm>
            <a:off x="900085" y="3929095"/>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2"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78" name="Group 19"/>
          <p:cNvGrpSpPr>
            <a:grpSpLocks/>
          </p:cNvGrpSpPr>
          <p:nvPr/>
        </p:nvGrpSpPr>
        <p:grpSpPr bwMode="auto">
          <a:xfrm>
            <a:off x="928665" y="1571640"/>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80"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86" name="Group 27"/>
          <p:cNvGrpSpPr>
            <a:grpSpLocks/>
          </p:cNvGrpSpPr>
          <p:nvPr/>
        </p:nvGrpSpPr>
        <p:grpSpPr bwMode="auto">
          <a:xfrm>
            <a:off x="857223" y="4786353"/>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88"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57784"/>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143272"/>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400052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97" name="Group 19"/>
          <p:cNvGrpSpPr>
            <a:grpSpLocks/>
          </p:cNvGrpSpPr>
          <p:nvPr/>
        </p:nvGrpSpPr>
        <p:grpSpPr bwMode="auto">
          <a:xfrm>
            <a:off x="928662" y="1571636"/>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9"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5" name="Group 27"/>
          <p:cNvGrpSpPr>
            <a:grpSpLocks/>
          </p:cNvGrpSpPr>
          <p:nvPr/>
        </p:nvGrpSpPr>
        <p:grpSpPr bwMode="auto">
          <a:xfrm>
            <a:off x="857224" y="5615706"/>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07"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64359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114" name="Rectangle 43"/>
          <p:cNvSpPr>
            <a:spLocks noChangeArrowheads="1"/>
          </p:cNvSpPr>
          <p:nvPr/>
        </p:nvSpPr>
        <p:spPr bwMode="blackWhite">
          <a:xfrm>
            <a:off x="428596" y="2230659"/>
            <a:ext cx="8435975" cy="4627341"/>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utoShape 7"/>
          <p:cNvGrpSpPr>
            <a:grpSpLocks/>
          </p:cNvGrpSpPr>
          <p:nvPr/>
        </p:nvGrpSpPr>
        <p:grpSpPr bwMode="auto">
          <a:xfrm>
            <a:off x="112264" y="1142984"/>
            <a:ext cx="8928957" cy="2000264"/>
            <a:chOff x="44" y="787"/>
            <a:chExt cx="5647" cy="2301"/>
          </a:xfrm>
        </p:grpSpPr>
        <p:pic>
          <p:nvPicPr>
            <p:cNvPr id="10" name="AutoShape 7"/>
            <p:cNvPicPr>
              <a:picLocks noChangeArrowheads="1"/>
            </p:cNvPicPr>
            <p:nvPr/>
          </p:nvPicPr>
          <p:blipFill>
            <a:blip r:embed="rId2" cstate="print"/>
            <a:srcRect/>
            <a:stretch>
              <a:fillRect/>
            </a:stretch>
          </p:blipFill>
          <p:spPr bwMode="gray">
            <a:xfrm>
              <a:off x="44" y="787"/>
              <a:ext cx="5647" cy="2301"/>
            </a:xfrm>
            <a:prstGeom prst="rect">
              <a:avLst/>
            </a:prstGeom>
            <a:noFill/>
            <a:ln w="9525">
              <a:noFill/>
              <a:miter lim="800000"/>
              <a:headEnd/>
              <a:tailEnd/>
            </a:ln>
          </p:spPr>
        </p:pic>
        <p:sp>
          <p:nvSpPr>
            <p:cNvPr id="11" name="Text Box 4"/>
            <p:cNvSpPr txBox="1">
              <a:spLocks noChangeArrowheads="1"/>
            </p:cNvSpPr>
            <p:nvPr/>
          </p:nvSpPr>
          <p:spPr bwMode="auto">
            <a:xfrm rot="5400000">
              <a:off x="2085" y="-1093"/>
              <a:ext cx="1563" cy="5554"/>
            </a:xfrm>
            <a:prstGeom prst="rect">
              <a:avLst/>
            </a:prstGeom>
            <a:noFill/>
            <a:ln w="9525">
              <a:noFill/>
              <a:miter lim="800000"/>
              <a:headEnd/>
              <a:tailEnd/>
            </a:ln>
          </p:spPr>
          <p:txBody>
            <a:bodyPr rot="10800000" vert="eaVert" wrap="none" anchor="ctr"/>
            <a:lstStyle/>
            <a:p>
              <a:endParaRPr lang="zh-CN" altLang="en-US" b="0">
                <a:solidFill>
                  <a:srgbClr val="000000"/>
                </a:solidFill>
                <a:latin typeface="Times New Roman" pitchFamily="18" charset="0"/>
                <a:ea typeface="微软雅黑" pitchFamily="34" charset="-122"/>
              </a:endParaRPr>
            </a:p>
          </p:txBody>
        </p:sp>
      </p:grpSp>
      <p:sp>
        <p:nvSpPr>
          <p:cNvPr id="25602" name="Rectangle 2"/>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rPr>
              <a:t>15.3.1 </a:t>
            </a:r>
            <a:r>
              <a:rPr lang="zh-CN" altLang="zh-CN" sz="4000" dirty="0">
                <a:latin typeface="Times New Roman" pitchFamily="18" charset="0"/>
                <a:ea typeface="微软雅黑" pitchFamily="34" charset="-122"/>
              </a:rPr>
              <a:t>手书签字验证</a:t>
            </a:r>
          </a:p>
        </p:txBody>
      </p:sp>
      <p:sp>
        <p:nvSpPr>
          <p:cNvPr id="25603" name="Rectangle 3"/>
          <p:cNvSpPr>
            <a:spLocks noGrp="1" noChangeArrowheads="1"/>
          </p:cNvSpPr>
          <p:nvPr>
            <p:ph type="body" sz="half" idx="1"/>
          </p:nvPr>
        </p:nvSpPr>
        <p:spPr>
          <a:xfrm>
            <a:off x="457200" y="1285894"/>
            <a:ext cx="8220075" cy="4786312"/>
          </a:xfrm>
        </p:spPr>
        <p:txBody>
          <a:bodyPr/>
          <a:lstStyle/>
          <a:p>
            <a:pPr marL="0">
              <a:lnSpc>
                <a:spcPct val="120000"/>
              </a:lnSpc>
              <a:spcBef>
                <a:spcPts val="0"/>
              </a:spcBef>
              <a:buClr>
                <a:schemeClr val="folHlink"/>
              </a:buClr>
              <a:buSzPct val="85000"/>
              <a:buBlip>
                <a:blip r:embed="rId3"/>
              </a:buBlip>
            </a:pPr>
            <a:r>
              <a:rPr lang="zh-CN" altLang="en-US" sz="2400" dirty="0">
                <a:solidFill>
                  <a:srgbClr val="C00000"/>
                </a:solidFill>
                <a:latin typeface="Times New Roman" pitchFamily="18" charset="0"/>
                <a:ea typeface="微软雅黑" pitchFamily="34" charset="-122"/>
              </a:rPr>
              <a:t>依据：</a:t>
            </a:r>
            <a:r>
              <a:rPr lang="zh-CN" altLang="en-US" sz="2400" dirty="0">
                <a:solidFill>
                  <a:srgbClr val="003399"/>
                </a:solidFill>
                <a:latin typeface="Times New Roman" pitchFamily="18" charset="0"/>
                <a:ea typeface="微软雅黑" pitchFamily="34" charset="-122"/>
              </a:rPr>
              <a:t>每个人的签名动作和字迹具有明显的个性，手书签名可作为身份验证的可靠依据。</a:t>
            </a:r>
          </a:p>
          <a:p>
            <a:pPr marL="0">
              <a:lnSpc>
                <a:spcPct val="120000"/>
              </a:lnSpc>
              <a:spcBef>
                <a:spcPts val="0"/>
              </a:spcBef>
              <a:buClr>
                <a:schemeClr val="folHlink"/>
              </a:buClr>
              <a:buSzPct val="85000"/>
              <a:buBlip>
                <a:blip r:embed="rId3"/>
              </a:buBlip>
            </a:pPr>
            <a:r>
              <a:rPr lang="zh-CN" altLang="en-US" sz="2400" dirty="0">
                <a:solidFill>
                  <a:srgbClr val="C00000"/>
                </a:solidFill>
                <a:latin typeface="Times New Roman" pitchFamily="18" charset="0"/>
                <a:ea typeface="微软雅黑" pitchFamily="34" charset="-122"/>
              </a:rPr>
              <a:t>发展：</a:t>
            </a:r>
            <a:r>
              <a:rPr lang="zh-CN" altLang="en-US" sz="2400" dirty="0">
                <a:solidFill>
                  <a:srgbClr val="003399"/>
                </a:solidFill>
                <a:latin typeface="Times New Roman" pitchFamily="18" charset="0"/>
                <a:ea typeface="微软雅黑" pitchFamily="34" charset="-122"/>
              </a:rPr>
              <a:t>机器自动识别手书签字的研究，是模式识别的重要课题之一。</a:t>
            </a:r>
            <a:endParaRPr lang="en-US" altLang="zh-CN" sz="2400" dirty="0">
              <a:solidFill>
                <a:srgbClr val="003399"/>
              </a:solidFill>
              <a:latin typeface="Times New Roman" pitchFamily="18" charset="0"/>
              <a:ea typeface="微软雅黑" pitchFamily="34" charset="-122"/>
            </a:endParaRPr>
          </a:p>
          <a:p>
            <a:pPr marL="0">
              <a:lnSpc>
                <a:spcPct val="120000"/>
              </a:lnSpc>
              <a:spcBef>
                <a:spcPts val="0"/>
              </a:spcBef>
              <a:buClr>
                <a:schemeClr val="folHlink"/>
              </a:buClr>
              <a:buSzPct val="85000"/>
              <a:buBlip>
                <a:blip r:embed="rId3"/>
              </a:buBlip>
            </a:pPr>
            <a:endParaRPr lang="zh-CN" altLang="en-US" sz="2400" dirty="0">
              <a:solidFill>
                <a:srgbClr val="003399"/>
              </a:solidFill>
              <a:latin typeface="Times New Roman" pitchFamily="18" charset="0"/>
              <a:ea typeface="微软雅黑" pitchFamily="34" charset="-122"/>
            </a:endParaRPr>
          </a:p>
          <a:p>
            <a:pPr marL="404813" lvl="2" indent="-720000">
              <a:lnSpc>
                <a:spcPct val="120000"/>
              </a:lnSpc>
              <a:spcBef>
                <a:spcPts val="0"/>
              </a:spcBef>
              <a:buClr>
                <a:schemeClr val="accent1"/>
              </a:buClr>
              <a:buBlip>
                <a:blip r:embed="rId3"/>
              </a:buBlip>
            </a:pPr>
            <a:endParaRPr lang="en-US" altLang="zh-CN" sz="2000" dirty="0">
              <a:solidFill>
                <a:srgbClr val="003399"/>
              </a:solidFill>
              <a:latin typeface="Times New Roman" pitchFamily="18" charset="0"/>
              <a:ea typeface="微软雅黑" pitchFamily="34" charset="-122"/>
            </a:endParaRPr>
          </a:p>
          <a:p>
            <a:pPr marL="0" lvl="2" indent="-447675">
              <a:lnSpc>
                <a:spcPct val="120000"/>
              </a:lnSpc>
              <a:spcBef>
                <a:spcPts val="0"/>
              </a:spcBef>
              <a:buClr>
                <a:schemeClr val="folHlink"/>
              </a:buClr>
              <a:buSzPct val="85000"/>
              <a:buBlip>
                <a:blip r:embed="rId3"/>
              </a:buBlip>
            </a:pPr>
            <a:r>
              <a:rPr lang="zh-CN" altLang="en-US" sz="2200" dirty="0">
                <a:solidFill>
                  <a:srgbClr val="003399"/>
                </a:solidFill>
                <a:latin typeface="Times New Roman" pitchFamily="18" charset="0"/>
                <a:ea typeface="微软雅黑" pitchFamily="34" charset="-122"/>
              </a:rPr>
              <a:t>英国物理实验室的</a:t>
            </a:r>
            <a:r>
              <a:rPr lang="en-US" altLang="en-US" sz="2200" dirty="0">
                <a:solidFill>
                  <a:srgbClr val="003399"/>
                </a:solidFill>
                <a:latin typeface="Times New Roman" pitchFamily="18" charset="0"/>
                <a:ea typeface="微软雅黑" pitchFamily="34" charset="-122"/>
              </a:rPr>
              <a:t>VERISIGN</a:t>
            </a:r>
            <a:r>
              <a:rPr lang="zh-CN" altLang="en-US" sz="2200" dirty="0">
                <a:solidFill>
                  <a:srgbClr val="003399"/>
                </a:solidFill>
                <a:latin typeface="Times New Roman" pitchFamily="18" charset="0"/>
                <a:ea typeface="微软雅黑" pitchFamily="34" charset="-122"/>
              </a:rPr>
              <a:t>系统</a:t>
            </a:r>
          </a:p>
          <a:p>
            <a:pPr marL="0" lvl="2" indent="-447675">
              <a:lnSpc>
                <a:spcPct val="120000"/>
              </a:lnSpc>
              <a:spcBef>
                <a:spcPts val="0"/>
              </a:spcBef>
              <a:buClr>
                <a:schemeClr val="folHlink"/>
              </a:buClr>
              <a:buSzPct val="85000"/>
              <a:buBlip>
                <a:blip r:embed="rId3"/>
              </a:buBlip>
            </a:pPr>
            <a:r>
              <a:rPr lang="en-US" altLang="en-US" sz="2200" dirty="0">
                <a:solidFill>
                  <a:srgbClr val="003399"/>
                </a:solidFill>
                <a:latin typeface="Times New Roman" pitchFamily="18" charset="0"/>
                <a:ea typeface="微软雅黑" pitchFamily="34" charset="-122"/>
              </a:rPr>
              <a:t>IBM</a:t>
            </a:r>
            <a:r>
              <a:rPr lang="zh-CN" altLang="en-US" sz="2200" dirty="0">
                <a:solidFill>
                  <a:srgbClr val="003399"/>
                </a:solidFill>
                <a:latin typeface="Times New Roman" pitchFamily="18" charset="0"/>
                <a:ea typeface="微软雅黑" pitchFamily="34" charset="-122"/>
              </a:rPr>
              <a:t>公司的加速度动态识别方法</a:t>
            </a:r>
          </a:p>
          <a:p>
            <a:pPr marL="0" lvl="2" indent="-447675">
              <a:lnSpc>
                <a:spcPct val="120000"/>
              </a:lnSpc>
              <a:spcBef>
                <a:spcPts val="0"/>
              </a:spcBef>
              <a:buClr>
                <a:schemeClr val="folHlink"/>
              </a:buClr>
              <a:buSzPct val="85000"/>
              <a:buBlip>
                <a:blip r:embed="rId3"/>
              </a:buBlip>
            </a:pPr>
            <a:r>
              <a:rPr lang="en-US" altLang="en-US" sz="2200" dirty="0" err="1">
                <a:solidFill>
                  <a:srgbClr val="003399"/>
                </a:solidFill>
                <a:latin typeface="Times New Roman" pitchFamily="18" charset="0"/>
                <a:ea typeface="微软雅黑" pitchFamily="34" charset="-122"/>
              </a:rPr>
              <a:t>Cadix</a:t>
            </a:r>
            <a:r>
              <a:rPr lang="zh-CN" altLang="en-US" sz="2200" dirty="0">
                <a:solidFill>
                  <a:srgbClr val="003399"/>
                </a:solidFill>
                <a:latin typeface="Times New Roman" pitchFamily="18" charset="0"/>
                <a:ea typeface="微软雅黑" pitchFamily="34" charset="-122"/>
              </a:rPr>
              <a:t>公司的笔迹识别系统（软件</a:t>
            </a:r>
            <a:r>
              <a:rPr lang="en-US" altLang="en-US" sz="2200" dirty="0" err="1">
                <a:solidFill>
                  <a:srgbClr val="003399"/>
                </a:solidFill>
                <a:latin typeface="Times New Roman" pitchFamily="18" charset="0"/>
                <a:ea typeface="微软雅黑" pitchFamily="34" charset="-122"/>
              </a:rPr>
              <a:t>Penop</a:t>
            </a:r>
            <a:r>
              <a:rPr lang="zh-CN" altLang="en-US" sz="2200" dirty="0">
                <a:solidFill>
                  <a:srgbClr val="003399"/>
                </a:solidFill>
                <a:latin typeface="Times New Roman" pitchFamily="18" charset="0"/>
                <a:ea typeface="微软雅黑" pitchFamily="34" charset="-122"/>
              </a:rPr>
              <a:t>）</a:t>
            </a:r>
            <a:endParaRPr lang="en-US" altLang="zh-CN" sz="2200" dirty="0">
              <a:solidFill>
                <a:srgbClr val="003399"/>
              </a:solidFill>
              <a:latin typeface="Times New Roman" pitchFamily="18" charset="0"/>
              <a:ea typeface="微软雅黑" pitchFamily="34" charset="-122"/>
            </a:endParaRPr>
          </a:p>
          <a:p>
            <a:pPr marL="0" lvl="2" indent="-447675">
              <a:lnSpc>
                <a:spcPct val="120000"/>
              </a:lnSpc>
              <a:spcBef>
                <a:spcPts val="0"/>
              </a:spcBef>
              <a:buClr>
                <a:schemeClr val="folHlink"/>
              </a:buClr>
              <a:buSzPct val="85000"/>
              <a:buBlip>
                <a:blip r:embed="rId3"/>
              </a:buBlip>
            </a:pPr>
            <a:endParaRPr lang="zh-CN" altLang="en-US" sz="2200" dirty="0">
              <a:solidFill>
                <a:srgbClr val="003399"/>
              </a:solidFill>
              <a:latin typeface="Times New Roman" pitchFamily="18" charset="0"/>
              <a:ea typeface="微软雅黑" pitchFamily="34" charset="-122"/>
            </a:endParaRPr>
          </a:p>
          <a:p>
            <a:pPr marL="0">
              <a:lnSpc>
                <a:spcPct val="120000"/>
              </a:lnSpc>
              <a:spcBef>
                <a:spcPts val="0"/>
              </a:spcBef>
              <a:buClr>
                <a:schemeClr val="folHlink"/>
              </a:buClr>
              <a:buSzPct val="85000"/>
              <a:buBlip>
                <a:blip r:embed="rId3"/>
              </a:buBlip>
            </a:pPr>
            <a:endParaRPr lang="zh-CN" altLang="en-US" sz="2200" dirty="0">
              <a:solidFill>
                <a:srgbClr val="003399"/>
              </a:solidFill>
              <a:latin typeface="Times New Roman" pitchFamily="18" charset="0"/>
              <a:ea typeface="微软雅黑" pitchFamily="34" charset="-122"/>
            </a:endParaRPr>
          </a:p>
          <a:p>
            <a:pPr marL="0" lvl="2" indent="-447675">
              <a:lnSpc>
                <a:spcPct val="120000"/>
              </a:lnSpc>
              <a:spcBef>
                <a:spcPts val="0"/>
              </a:spcBef>
              <a:buClr>
                <a:schemeClr val="folHlink"/>
              </a:buClr>
              <a:buSzPct val="85000"/>
              <a:buBlip>
                <a:blip r:embed="rId3"/>
              </a:buBlip>
            </a:pPr>
            <a:r>
              <a:rPr lang="zh-CN" altLang="en-US" sz="2200" dirty="0">
                <a:solidFill>
                  <a:srgbClr val="003399"/>
                </a:solidFill>
                <a:latin typeface="Times New Roman" pitchFamily="18" charset="0"/>
                <a:ea typeface="微软雅黑" pitchFamily="34" charset="-122"/>
              </a:rPr>
              <a:t>不知真迹时按得到的信息随手签的字</a:t>
            </a:r>
          </a:p>
          <a:p>
            <a:pPr marL="0" lvl="2" indent="-447675">
              <a:lnSpc>
                <a:spcPct val="120000"/>
              </a:lnSpc>
              <a:spcBef>
                <a:spcPts val="0"/>
              </a:spcBef>
              <a:buClr>
                <a:schemeClr val="folHlink"/>
              </a:buClr>
              <a:buSzPct val="85000"/>
              <a:buBlip>
                <a:blip r:embed="rId3"/>
              </a:buBlip>
            </a:pPr>
            <a:r>
              <a:rPr lang="zh-CN" altLang="en-US" sz="2200" dirty="0">
                <a:solidFill>
                  <a:srgbClr val="003399"/>
                </a:solidFill>
                <a:latin typeface="Times New Roman" pitchFamily="18" charset="0"/>
                <a:ea typeface="微软雅黑" pitchFamily="34" charset="-122"/>
              </a:rPr>
              <a:t>已知真迹时的模仿签字或映描签字</a:t>
            </a:r>
          </a:p>
        </p:txBody>
      </p:sp>
      <p:pic>
        <p:nvPicPr>
          <p:cNvPr id="25604" name="Picture 4"/>
          <p:cNvPicPr>
            <a:picLocks noGrp="1" noChangeAspect="1" noChangeArrowheads="1"/>
          </p:cNvPicPr>
          <p:nvPr>
            <p:ph sz="quarter" idx="2"/>
          </p:nvPr>
        </p:nvPicPr>
        <p:blipFill>
          <a:blip r:embed="rId4" cstate="print"/>
          <a:stretch>
            <a:fillRect/>
          </a:stretch>
        </p:blipFill>
        <p:spPr>
          <a:xfrm>
            <a:off x="6072198" y="3252788"/>
            <a:ext cx="2857500" cy="1905000"/>
          </a:xfrm>
          <a:noFill/>
          <a:ln/>
        </p:spPr>
      </p:pic>
      <p:pic>
        <p:nvPicPr>
          <p:cNvPr id="25605" name="Picture 5"/>
          <p:cNvPicPr>
            <a:picLocks noGrp="1" noChangeAspect="1" noChangeArrowheads="1"/>
          </p:cNvPicPr>
          <p:nvPr>
            <p:ph sz="quarter" idx="3"/>
          </p:nvPr>
        </p:nvPicPr>
        <p:blipFill>
          <a:blip r:embed="rId5" cstate="print"/>
          <a:srcRect/>
          <a:stretch>
            <a:fillRect/>
          </a:stretch>
        </p:blipFill>
        <p:spPr>
          <a:xfrm>
            <a:off x="6215074" y="5567363"/>
            <a:ext cx="2660650" cy="1290637"/>
          </a:xfrm>
          <a:noFill/>
          <a:ln/>
        </p:spPr>
      </p:pic>
      <p:sp>
        <p:nvSpPr>
          <p:cNvPr id="7" name="AutoShape 5"/>
          <p:cNvSpPr>
            <a:spLocks noChangeArrowheads="1"/>
          </p:cNvSpPr>
          <p:nvPr/>
        </p:nvSpPr>
        <p:spPr bwMode="auto">
          <a:xfrm>
            <a:off x="71406" y="3238436"/>
            <a:ext cx="171451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应用举例</a:t>
            </a:r>
          </a:p>
        </p:txBody>
      </p:sp>
      <p:sp>
        <p:nvSpPr>
          <p:cNvPr id="8" name="AutoShape 5"/>
          <p:cNvSpPr>
            <a:spLocks noChangeArrowheads="1"/>
          </p:cNvSpPr>
          <p:nvPr/>
        </p:nvSpPr>
        <p:spPr bwMode="auto">
          <a:xfrm>
            <a:off x="71406" y="5254856"/>
            <a:ext cx="342902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可能的伪造签字类型</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left)">
                                      <p:cBhvr>
                                        <p:cTn id="7" dur="500"/>
                                        <p:tgtEl>
                                          <p:spTgt spid="25604"/>
                                        </p:tgtEl>
                                      </p:cBhvr>
                                    </p:animEffect>
                                  </p:childTnLst>
                                </p:cTn>
                              </p:par>
                              <p:par>
                                <p:cTn id="8" presetID="22" presetClass="entr" presetSubtype="8"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transition="in" filter="wipe(left)">
                                      <p:cBhvr>
                                        <p:cTn id="10"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a:xfrm>
            <a:off x="142844" y="1171020"/>
            <a:ext cx="9001156" cy="1114974"/>
            <a:chOff x="-167253" y="2378101"/>
            <a:chExt cx="9838630" cy="575675"/>
          </a:xfrm>
        </p:grpSpPr>
        <p:sp>
          <p:nvSpPr>
            <p:cNvPr id="11" name="AutoShape 3"/>
            <p:cNvSpPr>
              <a:spLocks noChangeArrowheads="1"/>
            </p:cNvSpPr>
            <p:nvPr/>
          </p:nvSpPr>
          <p:spPr bwMode="blackWhite">
            <a:xfrm>
              <a:off x="-167253" y="2378101"/>
              <a:ext cx="9768095" cy="575675"/>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12" name="矩形 11"/>
            <p:cNvSpPr>
              <a:spLocks noChangeArrowheads="1"/>
            </p:cNvSpPr>
            <p:nvPr/>
          </p:nvSpPr>
          <p:spPr bwMode="auto">
            <a:xfrm>
              <a:off x="-89168" y="2437394"/>
              <a:ext cx="9760545" cy="483448"/>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依据</a:t>
              </a:r>
              <a:r>
                <a:rPr lang="zh-CN" altLang="en-US" sz="2400" dirty="0">
                  <a:solidFill>
                    <a:srgbClr val="003399"/>
                  </a:solidFill>
                  <a:latin typeface="Times New Roman" pitchFamily="18" charset="0"/>
                  <a:ea typeface="微软雅黑" pitchFamily="34" charset="-122"/>
                  <a:cs typeface="Times New Roman" pitchFamily="18" charset="0"/>
                </a:rPr>
                <a:t>：没有两个人（包括孪生儿）的指纹完全相同，且指纹形状不随时间变化，提取方便。</a:t>
              </a:r>
            </a:p>
          </p:txBody>
        </p:sp>
      </p:grpSp>
      <p:sp>
        <p:nvSpPr>
          <p:cNvPr id="26626" name="Rectangle 2"/>
          <p:cNvSpPr>
            <a:spLocks noGrp="1" noChangeArrowheads="1"/>
          </p:cNvSpPr>
          <p:nvPr>
            <p:ph type="title"/>
          </p:nvPr>
        </p:nvSpPr>
        <p:spPr>
          <a:xfrm>
            <a:off x="0" y="-16"/>
            <a:ext cx="9144000" cy="1143000"/>
          </a:xfrm>
        </p:spPr>
        <p:txBody>
          <a:bodyPr/>
          <a:lstStyle/>
          <a:p>
            <a:r>
              <a:rPr lang="en-US" altLang="zh-CN" sz="4000" dirty="0">
                <a:latin typeface="Times New Roman" pitchFamily="18" charset="0"/>
                <a:ea typeface="微软雅黑" pitchFamily="34" charset="-122"/>
              </a:rPr>
              <a:t>15.3.2 </a:t>
            </a:r>
            <a:r>
              <a:rPr lang="zh-CN" altLang="zh-CN" sz="4000" dirty="0">
                <a:latin typeface="Times New Roman" pitchFamily="18" charset="0"/>
                <a:ea typeface="微软雅黑" pitchFamily="34" charset="-122"/>
              </a:rPr>
              <a:t>指纹验证</a:t>
            </a:r>
          </a:p>
        </p:txBody>
      </p:sp>
      <p:sp>
        <p:nvSpPr>
          <p:cNvPr id="26627" name="Rectangle 3"/>
          <p:cNvSpPr>
            <a:spLocks noGrp="1" noChangeArrowheads="1"/>
          </p:cNvSpPr>
          <p:nvPr>
            <p:ph type="body" sz="half" idx="1"/>
          </p:nvPr>
        </p:nvSpPr>
        <p:spPr>
          <a:xfrm>
            <a:off x="0" y="3500438"/>
            <a:ext cx="7358082" cy="2786082"/>
          </a:xfrm>
        </p:spPr>
        <p:txBody>
          <a:bodyPr/>
          <a:lstStyle/>
          <a:p>
            <a:pPr marL="0" lvl="2" indent="-447675">
              <a:lnSpc>
                <a:spcPct val="120000"/>
              </a:lnSpc>
              <a:spcBef>
                <a:spcPts val="0"/>
              </a:spcBef>
              <a:buClr>
                <a:schemeClr val="folHlink"/>
              </a:buClr>
              <a:buSzPct val="85000"/>
              <a:buBlip>
                <a:blip r:embed="rId2"/>
              </a:buBlip>
            </a:pPr>
            <a:r>
              <a:rPr lang="zh-CN" altLang="en-US" dirty="0">
                <a:solidFill>
                  <a:srgbClr val="003399"/>
                </a:solidFill>
                <a:latin typeface="Times New Roman" pitchFamily="18" charset="0"/>
                <a:ea typeface="微软雅黑" pitchFamily="34" charset="-122"/>
              </a:rPr>
              <a:t>美国</a:t>
            </a:r>
            <a:r>
              <a:rPr lang="en-US" altLang="en-US" dirty="0" err="1">
                <a:solidFill>
                  <a:srgbClr val="003399"/>
                </a:solidFill>
                <a:latin typeface="Times New Roman" pitchFamily="18" charset="0"/>
                <a:ea typeface="微软雅黑" pitchFamily="34" charset="-122"/>
              </a:rPr>
              <a:t>Fingermatrix</a:t>
            </a:r>
            <a:r>
              <a:rPr lang="zh-CN" altLang="en-US" dirty="0">
                <a:solidFill>
                  <a:srgbClr val="003399"/>
                </a:solidFill>
                <a:latin typeface="Times New Roman" pitchFamily="18" charset="0"/>
                <a:ea typeface="微软雅黑" pitchFamily="34" charset="-122"/>
              </a:rPr>
              <a:t>公司指纹阅读机（</a:t>
            </a:r>
            <a:r>
              <a:rPr lang="en-US" altLang="en-US" dirty="0">
                <a:solidFill>
                  <a:srgbClr val="003399"/>
                </a:solidFill>
                <a:latin typeface="Times New Roman" pitchFamily="18" charset="0"/>
                <a:ea typeface="微软雅黑" pitchFamily="34" charset="-122"/>
              </a:rPr>
              <a:t>Ridge Reader</a:t>
            </a:r>
            <a:r>
              <a:rPr lang="zh-CN" altLang="en-US" dirty="0">
                <a:solidFill>
                  <a:srgbClr val="003399"/>
                </a:solidFill>
                <a:latin typeface="Times New Roman" pitchFamily="18" charset="0"/>
                <a:ea typeface="微软雅黑" pitchFamily="34" charset="-122"/>
              </a:rPr>
              <a:t>）</a:t>
            </a:r>
          </a:p>
          <a:p>
            <a:pPr marL="0" lvl="2" indent="-447675">
              <a:lnSpc>
                <a:spcPct val="120000"/>
              </a:lnSpc>
              <a:spcBef>
                <a:spcPts val="0"/>
              </a:spcBef>
              <a:buClr>
                <a:schemeClr val="folHlink"/>
              </a:buClr>
              <a:buSzPct val="85000"/>
              <a:buBlip>
                <a:blip r:embed="rId2"/>
              </a:buBlip>
            </a:pPr>
            <a:r>
              <a:rPr lang="zh-CN" altLang="en-US" dirty="0">
                <a:solidFill>
                  <a:srgbClr val="003399"/>
                </a:solidFill>
                <a:latin typeface="Times New Roman" pitchFamily="18" charset="0"/>
                <a:ea typeface="微软雅黑" pitchFamily="34" charset="-122"/>
              </a:rPr>
              <a:t>个人接触证实</a:t>
            </a:r>
            <a:r>
              <a:rPr lang="en-US" altLang="en-US" dirty="0">
                <a:solidFill>
                  <a:srgbClr val="003399"/>
                </a:solidFill>
                <a:latin typeface="Times New Roman" pitchFamily="18" charset="0"/>
                <a:ea typeface="微软雅黑" pitchFamily="34" charset="-122"/>
              </a:rPr>
              <a:t>PTV</a:t>
            </a:r>
            <a:r>
              <a:rPr lang="en-US" altLang="zh-CN" dirty="0">
                <a:solidFill>
                  <a:srgbClr val="003399"/>
                </a:solidFill>
                <a:latin typeface="Times New Roman" pitchFamily="18" charset="0"/>
                <a:ea typeface="微软雅黑" pitchFamily="34" charset="-122"/>
              </a:rPr>
              <a:t>-</a:t>
            </a:r>
            <a:r>
              <a:rPr lang="en-US" altLang="en-US" dirty="0">
                <a:solidFill>
                  <a:srgbClr val="003399"/>
                </a:solidFill>
                <a:latin typeface="Times New Roman" pitchFamily="18" charset="0"/>
                <a:ea typeface="微软雅黑" pitchFamily="34" charset="-122"/>
              </a:rPr>
              <a:t>Personal Touch Verification</a:t>
            </a:r>
            <a:r>
              <a:rPr lang="zh-CN" altLang="en-US" dirty="0">
                <a:solidFill>
                  <a:srgbClr val="003399"/>
                </a:solidFill>
                <a:latin typeface="Times New Roman" pitchFamily="18" charset="0"/>
                <a:ea typeface="微软雅黑" pitchFamily="34" charset="-122"/>
              </a:rPr>
              <a:t>系统</a:t>
            </a:r>
          </a:p>
          <a:p>
            <a:pPr marL="0" lvl="2" indent="-447675">
              <a:lnSpc>
                <a:spcPct val="120000"/>
              </a:lnSpc>
              <a:spcBef>
                <a:spcPts val="0"/>
              </a:spcBef>
              <a:buClr>
                <a:schemeClr val="folHlink"/>
              </a:buClr>
              <a:buSzPct val="85000"/>
              <a:buBlip>
                <a:blip r:embed="rId2"/>
              </a:buBlip>
            </a:pPr>
            <a:r>
              <a:rPr lang="en-US" altLang="en-US" dirty="0" err="1">
                <a:solidFill>
                  <a:srgbClr val="003399"/>
                </a:solidFill>
                <a:latin typeface="Times New Roman" pitchFamily="18" charset="0"/>
                <a:ea typeface="微软雅黑" pitchFamily="34" charset="-122"/>
              </a:rPr>
              <a:t>Identix</a:t>
            </a:r>
            <a:r>
              <a:rPr lang="zh-CN" altLang="en-US" dirty="0">
                <a:solidFill>
                  <a:srgbClr val="003399"/>
                </a:solidFill>
                <a:latin typeface="Times New Roman" pitchFamily="18" charset="0"/>
                <a:ea typeface="微软雅黑" pitchFamily="34" charset="-122"/>
              </a:rPr>
              <a:t>公司的</a:t>
            </a:r>
            <a:r>
              <a:rPr lang="en-US" altLang="en-US" dirty="0" err="1">
                <a:solidFill>
                  <a:srgbClr val="003399"/>
                </a:solidFill>
                <a:latin typeface="Times New Roman" pitchFamily="18" charset="0"/>
                <a:ea typeface="微软雅黑" pitchFamily="34" charset="-122"/>
              </a:rPr>
              <a:t>Identix</a:t>
            </a:r>
            <a:r>
              <a:rPr lang="en-US" altLang="en-US" dirty="0">
                <a:solidFill>
                  <a:srgbClr val="003399"/>
                </a:solidFill>
                <a:latin typeface="Times New Roman" pitchFamily="18" charset="0"/>
                <a:ea typeface="微软雅黑" pitchFamily="34" charset="-122"/>
              </a:rPr>
              <a:t> System</a:t>
            </a:r>
            <a:endParaRPr lang="zh-CN" altLang="en-US" dirty="0">
              <a:solidFill>
                <a:srgbClr val="003399"/>
              </a:solidFill>
              <a:latin typeface="Times New Roman" pitchFamily="18" charset="0"/>
              <a:ea typeface="微软雅黑" pitchFamily="34" charset="-122"/>
            </a:endParaRPr>
          </a:p>
          <a:p>
            <a:pPr marL="0" lvl="2" indent="-447675">
              <a:lnSpc>
                <a:spcPct val="120000"/>
              </a:lnSpc>
              <a:spcBef>
                <a:spcPts val="0"/>
              </a:spcBef>
              <a:buClr>
                <a:schemeClr val="folHlink"/>
              </a:buClr>
              <a:buSzPct val="85000"/>
              <a:buBlip>
                <a:blip r:embed="rId2"/>
              </a:buBlip>
            </a:pPr>
            <a:r>
              <a:rPr lang="en-US" altLang="en-US" dirty="0">
                <a:solidFill>
                  <a:srgbClr val="003399"/>
                </a:solidFill>
                <a:latin typeface="Times New Roman" pitchFamily="18" charset="0"/>
                <a:ea typeface="微软雅黑" pitchFamily="34" charset="-122"/>
              </a:rPr>
              <a:t>FBI</a:t>
            </a:r>
            <a:r>
              <a:rPr lang="zh-CN" altLang="en-US" dirty="0">
                <a:solidFill>
                  <a:srgbClr val="003399"/>
                </a:solidFill>
                <a:latin typeface="Times New Roman" pitchFamily="18" charset="0"/>
                <a:ea typeface="微软雅黑" pitchFamily="34" charset="-122"/>
              </a:rPr>
              <a:t>已成功将小波理论应用于压缩和识别指纹图样</a:t>
            </a:r>
          </a:p>
          <a:p>
            <a:pPr marL="0" lvl="2" indent="-447675">
              <a:lnSpc>
                <a:spcPct val="120000"/>
              </a:lnSpc>
              <a:spcBef>
                <a:spcPts val="0"/>
              </a:spcBef>
              <a:buClr>
                <a:schemeClr val="folHlink"/>
              </a:buClr>
              <a:buSzPct val="85000"/>
              <a:buBlip>
                <a:blip r:embed="rId2"/>
              </a:buBlip>
            </a:pPr>
            <a:r>
              <a:rPr lang="zh-CN" altLang="en-US" dirty="0">
                <a:solidFill>
                  <a:srgbClr val="003399"/>
                </a:solidFill>
                <a:latin typeface="Times New Roman" pitchFamily="18" charset="0"/>
                <a:ea typeface="微软雅黑" pitchFamily="34" charset="-122"/>
              </a:rPr>
              <a:t>自动指纹身份识别系统（</a:t>
            </a:r>
            <a:r>
              <a:rPr lang="en-US" altLang="en-US" dirty="0">
                <a:solidFill>
                  <a:srgbClr val="003399"/>
                </a:solidFill>
                <a:latin typeface="Times New Roman" pitchFamily="18" charset="0"/>
                <a:ea typeface="微软雅黑" pitchFamily="34" charset="-122"/>
              </a:rPr>
              <a:t>AFIS</a:t>
            </a:r>
            <a:r>
              <a:rPr lang="zh-CN" altLang="en-US" dirty="0">
                <a:solidFill>
                  <a:srgbClr val="003399"/>
                </a:solidFill>
                <a:latin typeface="Times New Roman" pitchFamily="18" charset="0"/>
                <a:ea typeface="微软雅黑" pitchFamily="34" charset="-122"/>
              </a:rPr>
              <a:t>）</a:t>
            </a:r>
          </a:p>
        </p:txBody>
      </p:sp>
      <p:pic>
        <p:nvPicPr>
          <p:cNvPr id="26628" name="Picture 4"/>
          <p:cNvPicPr>
            <a:picLocks noGrp="1" noChangeAspect="1" noChangeArrowheads="1"/>
          </p:cNvPicPr>
          <p:nvPr>
            <p:ph sz="quarter" idx="2"/>
          </p:nvPr>
        </p:nvPicPr>
        <p:blipFill>
          <a:blip r:embed="rId3" cstate="print"/>
          <a:stretch>
            <a:fillRect/>
          </a:stretch>
        </p:blipFill>
        <p:spPr>
          <a:xfrm>
            <a:off x="7251514" y="3071810"/>
            <a:ext cx="1892486" cy="1471608"/>
          </a:xfrm>
          <a:noFill/>
          <a:ln/>
        </p:spPr>
      </p:pic>
      <p:pic>
        <p:nvPicPr>
          <p:cNvPr id="26629" name="Picture 5"/>
          <p:cNvPicPr>
            <a:picLocks noChangeAspect="1" noChangeArrowheads="1"/>
          </p:cNvPicPr>
          <p:nvPr/>
        </p:nvPicPr>
        <p:blipFill>
          <a:blip r:embed="rId4" cstate="print"/>
          <a:srcRect/>
          <a:stretch>
            <a:fillRect/>
          </a:stretch>
        </p:blipFill>
        <p:spPr bwMode="auto">
          <a:xfrm>
            <a:off x="7358082" y="5445402"/>
            <a:ext cx="1371596" cy="1210531"/>
          </a:xfrm>
          <a:prstGeom prst="rect">
            <a:avLst/>
          </a:prstGeom>
          <a:noFill/>
          <a:ln w="9525">
            <a:noFill/>
            <a:miter lim="800000"/>
            <a:headEnd/>
            <a:tailEnd/>
          </a:ln>
          <a:effectLst/>
        </p:spPr>
      </p:pic>
      <p:sp>
        <p:nvSpPr>
          <p:cNvPr id="13" name="AutoShape 5"/>
          <p:cNvSpPr>
            <a:spLocks noChangeArrowheads="1"/>
          </p:cNvSpPr>
          <p:nvPr/>
        </p:nvSpPr>
        <p:spPr bwMode="auto">
          <a:xfrm>
            <a:off x="214282" y="2571744"/>
            <a:ext cx="207170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应用举例</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left)">
                                      <p:cBhvr>
                                        <p:cTn id="7" dur="500"/>
                                        <p:tgtEl>
                                          <p:spTgt spid="26628"/>
                                        </p:tgtEl>
                                      </p:cBhvr>
                                    </p:animEffect>
                                  </p:childTnLst>
                                </p:cTn>
                              </p:par>
                              <p:par>
                                <p:cTn id="8" presetID="22" presetClass="entr" presetSubtype="8" fill="hold" nodeType="withEffect">
                                  <p:stCondLst>
                                    <p:cond delay="0"/>
                                  </p:stCondLst>
                                  <p:childTnLst>
                                    <p:set>
                                      <p:cBhvr>
                                        <p:cTn id="9" dur="1" fill="hold">
                                          <p:stCondLst>
                                            <p:cond delay="0"/>
                                          </p:stCondLst>
                                        </p:cTn>
                                        <p:tgtEl>
                                          <p:spTgt spid="26629"/>
                                        </p:tgtEl>
                                        <p:attrNameLst>
                                          <p:attrName>style.visibility</p:attrName>
                                        </p:attrNameLst>
                                      </p:cBhvr>
                                      <p:to>
                                        <p:strVal val="visible"/>
                                      </p:to>
                                    </p:set>
                                    <p:animEffect transition="in" filter="wipe(left)">
                                      <p:cBhvr>
                                        <p:cTn id="10"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Voice blog 1.jpg"/>
          <p:cNvPicPr>
            <a:picLocks noChangeAspect="1"/>
          </p:cNvPicPr>
          <p:nvPr/>
        </p:nvPicPr>
        <p:blipFill>
          <a:blip r:embed="rId2" cstate="print"/>
          <a:stretch>
            <a:fillRect/>
          </a:stretch>
        </p:blipFill>
        <p:spPr>
          <a:xfrm>
            <a:off x="6900508" y="4357694"/>
            <a:ext cx="2100648" cy="1586239"/>
          </a:xfrm>
          <a:prstGeom prst="rect">
            <a:avLst/>
          </a:prstGeom>
        </p:spPr>
      </p:pic>
      <p:sp>
        <p:nvSpPr>
          <p:cNvPr id="27650" name="Rectangle 2"/>
          <p:cNvSpPr>
            <a:spLocks noGrp="1" noChangeArrowheads="1"/>
          </p:cNvSpPr>
          <p:nvPr>
            <p:ph type="title"/>
          </p:nvPr>
        </p:nvSpPr>
        <p:spPr>
          <a:xfrm>
            <a:off x="0" y="-16"/>
            <a:ext cx="9144000" cy="1143000"/>
          </a:xfrm>
        </p:spPr>
        <p:txBody>
          <a:bodyPr/>
          <a:lstStyle/>
          <a:p>
            <a:r>
              <a:rPr lang="en-US" altLang="zh-CN" sz="4000" dirty="0">
                <a:latin typeface="Times New Roman" pitchFamily="18" charset="0"/>
                <a:ea typeface="微软雅黑" pitchFamily="34" charset="-122"/>
              </a:rPr>
              <a:t>15.3.3 </a:t>
            </a:r>
            <a:r>
              <a:rPr lang="zh-CN" altLang="zh-CN" sz="4000" dirty="0">
                <a:latin typeface="Times New Roman" pitchFamily="18" charset="0"/>
                <a:ea typeface="微软雅黑" pitchFamily="34" charset="-122"/>
              </a:rPr>
              <a:t>语音验证</a:t>
            </a:r>
          </a:p>
        </p:txBody>
      </p:sp>
      <p:sp>
        <p:nvSpPr>
          <p:cNvPr id="27651" name="Rectangle 3"/>
          <p:cNvSpPr>
            <a:spLocks noGrp="1" noChangeArrowheads="1"/>
          </p:cNvSpPr>
          <p:nvPr>
            <p:ph type="body" sz="half" idx="1"/>
          </p:nvPr>
        </p:nvSpPr>
        <p:spPr>
          <a:xfrm>
            <a:off x="-32" y="3357562"/>
            <a:ext cx="8715436" cy="3525831"/>
          </a:xfrm>
        </p:spPr>
        <p:txBody>
          <a:bodyPr/>
          <a:lstStyle/>
          <a:p>
            <a:pPr marL="0" indent="0">
              <a:lnSpc>
                <a:spcPct val="150000"/>
              </a:lnSpc>
              <a:spcBef>
                <a:spcPts val="0"/>
              </a:spcBef>
              <a:buClr>
                <a:schemeClr val="folHlink"/>
              </a:buClr>
              <a:buSzPct val="85000"/>
              <a:buBlip>
                <a:blip r:embed="rId3"/>
              </a:buBlip>
            </a:pPr>
            <a:endParaRPr lang="zh-CN" altLang="en-US" sz="2400" dirty="0">
              <a:solidFill>
                <a:srgbClr val="003399"/>
              </a:solidFill>
              <a:latin typeface="Times New Roman" pitchFamily="18" charset="0"/>
              <a:ea typeface="微软雅黑" pitchFamily="34" charset="-122"/>
            </a:endParaRPr>
          </a:p>
          <a:p>
            <a:pPr marL="0" lvl="1" indent="0">
              <a:lnSpc>
                <a:spcPct val="150000"/>
              </a:lnSpc>
              <a:spcBef>
                <a:spcPts val="0"/>
              </a:spcBef>
              <a:buClr>
                <a:schemeClr val="folHlink"/>
              </a:buClr>
              <a:buSzPct val="85000"/>
              <a:buBlip>
                <a:blip r:embed="rId3"/>
              </a:buBlip>
            </a:pPr>
            <a:r>
              <a:rPr lang="zh-CN" altLang="en-US" sz="2400" dirty="0">
                <a:solidFill>
                  <a:srgbClr val="003399"/>
                </a:solidFill>
                <a:latin typeface="Times New Roman" pitchFamily="18" charset="0"/>
                <a:ea typeface="微软雅黑" pitchFamily="34" charset="-122"/>
              </a:rPr>
              <a:t>美国</a:t>
            </a:r>
            <a:r>
              <a:rPr lang="en-US" altLang="en-US" sz="2400" dirty="0">
                <a:solidFill>
                  <a:srgbClr val="003399"/>
                </a:solidFill>
                <a:latin typeface="Times New Roman" pitchFamily="18" charset="0"/>
                <a:ea typeface="微软雅黑" pitchFamily="34" charset="-122"/>
              </a:rPr>
              <a:t>Texas</a:t>
            </a:r>
            <a:r>
              <a:rPr lang="zh-CN" altLang="en-US" sz="2400" dirty="0">
                <a:solidFill>
                  <a:srgbClr val="003399"/>
                </a:solidFill>
                <a:latin typeface="Times New Roman" pitchFamily="18" charset="0"/>
                <a:ea typeface="微软雅黑" pitchFamily="34" charset="-122"/>
              </a:rPr>
              <a:t>仪器公司曾设计一个</a:t>
            </a:r>
            <a:r>
              <a:rPr lang="en-US" altLang="en-US" sz="2400" dirty="0">
                <a:solidFill>
                  <a:srgbClr val="003399"/>
                </a:solidFill>
                <a:latin typeface="Times New Roman" pitchFamily="18" charset="0"/>
                <a:ea typeface="微软雅黑" pitchFamily="34" charset="-122"/>
              </a:rPr>
              <a:t>16</a:t>
            </a:r>
            <a:r>
              <a:rPr lang="zh-CN" altLang="en-US" sz="2400" dirty="0">
                <a:solidFill>
                  <a:srgbClr val="003399"/>
                </a:solidFill>
                <a:latin typeface="Times New Roman" pitchFamily="18" charset="0"/>
                <a:ea typeface="微软雅黑" pitchFamily="34" charset="-122"/>
              </a:rPr>
              <a:t>个字集的系统</a:t>
            </a:r>
          </a:p>
          <a:p>
            <a:pPr marL="0" lvl="1" indent="0">
              <a:lnSpc>
                <a:spcPct val="150000"/>
              </a:lnSpc>
              <a:spcBef>
                <a:spcPts val="0"/>
              </a:spcBef>
              <a:buClr>
                <a:schemeClr val="folHlink"/>
              </a:buClr>
              <a:buSzPct val="85000"/>
              <a:buBlip>
                <a:blip r:embed="rId3"/>
              </a:buBlip>
            </a:pPr>
            <a:r>
              <a:rPr lang="zh-CN" altLang="en-US" sz="2400" dirty="0">
                <a:solidFill>
                  <a:srgbClr val="003399"/>
                </a:solidFill>
                <a:latin typeface="Times New Roman" pitchFamily="18" charset="0"/>
                <a:ea typeface="微软雅黑" pitchFamily="34" charset="-122"/>
              </a:rPr>
              <a:t>美国</a:t>
            </a:r>
            <a:r>
              <a:rPr lang="en-US" altLang="en-US" sz="2400" dirty="0">
                <a:solidFill>
                  <a:srgbClr val="003399"/>
                </a:solidFill>
                <a:latin typeface="Times New Roman" pitchFamily="18" charset="0"/>
                <a:ea typeface="微软雅黑" pitchFamily="34" charset="-122"/>
              </a:rPr>
              <a:t>AT&amp;T</a:t>
            </a:r>
            <a:r>
              <a:rPr lang="zh-CN" altLang="en-US" sz="2400" dirty="0">
                <a:solidFill>
                  <a:srgbClr val="003399"/>
                </a:solidFill>
                <a:latin typeface="Times New Roman" pitchFamily="18" charset="0"/>
                <a:ea typeface="微软雅黑" pitchFamily="34" charset="-122"/>
              </a:rPr>
              <a:t>公司为一种语音口令系统（</a:t>
            </a:r>
            <a:r>
              <a:rPr lang="en-US" altLang="en-US" sz="2400" dirty="0">
                <a:solidFill>
                  <a:srgbClr val="003399"/>
                </a:solidFill>
                <a:latin typeface="Times New Roman" pitchFamily="18" charset="0"/>
                <a:ea typeface="微软雅黑" pitchFamily="34" charset="-122"/>
              </a:rPr>
              <a:t>VPS</a:t>
            </a:r>
            <a:r>
              <a:rPr lang="zh-CN" altLang="en-US" sz="2400" dirty="0">
                <a:solidFill>
                  <a:srgbClr val="003399"/>
                </a:solidFill>
                <a:latin typeface="Times New Roman" pitchFamily="18" charset="0"/>
                <a:ea typeface="微软雅黑" pitchFamily="34" charset="-122"/>
              </a:rPr>
              <a:t>）</a:t>
            </a:r>
          </a:p>
          <a:p>
            <a:pPr marL="0" lvl="1" indent="0">
              <a:lnSpc>
                <a:spcPct val="150000"/>
              </a:lnSpc>
              <a:spcBef>
                <a:spcPts val="0"/>
              </a:spcBef>
              <a:buClr>
                <a:schemeClr val="folHlink"/>
              </a:buClr>
              <a:buSzPct val="85000"/>
              <a:buBlip>
                <a:blip r:embed="rId3"/>
              </a:buBlip>
            </a:pPr>
            <a:r>
              <a:rPr lang="zh-CN" altLang="en-US" sz="2400" dirty="0">
                <a:solidFill>
                  <a:srgbClr val="003399"/>
                </a:solidFill>
                <a:latin typeface="Times New Roman" pitchFamily="18" charset="0"/>
                <a:ea typeface="微软雅黑" pitchFamily="34" charset="-122"/>
              </a:rPr>
              <a:t>德国汉堡的</a:t>
            </a:r>
            <a:r>
              <a:rPr lang="en-US" altLang="en-US" sz="2400" dirty="0">
                <a:solidFill>
                  <a:srgbClr val="003399"/>
                </a:solidFill>
                <a:latin typeface="Times New Roman" pitchFamily="18" charset="0"/>
                <a:ea typeface="微软雅黑" pitchFamily="34" charset="-122"/>
              </a:rPr>
              <a:t>Philips</a:t>
            </a:r>
            <a:r>
              <a:rPr lang="zh-CN" altLang="en-US" sz="2400" dirty="0">
                <a:solidFill>
                  <a:srgbClr val="003399"/>
                </a:solidFill>
                <a:latin typeface="Times New Roman" pitchFamily="18" charset="0"/>
                <a:ea typeface="微软雅黑" pitchFamily="34" charset="-122"/>
              </a:rPr>
              <a:t>公司和西柏林的</a:t>
            </a:r>
            <a:r>
              <a:rPr lang="en-US" altLang="en-US" sz="2400" dirty="0">
                <a:solidFill>
                  <a:srgbClr val="003399"/>
                </a:solidFill>
                <a:latin typeface="Times New Roman" pitchFamily="18" charset="0"/>
                <a:ea typeface="微软雅黑" pitchFamily="34" charset="-122"/>
              </a:rPr>
              <a:t>Heinrich Hertz</a:t>
            </a:r>
          </a:p>
          <a:p>
            <a:pPr marL="0" lvl="1" indent="0">
              <a:lnSpc>
                <a:spcPct val="150000"/>
              </a:lnSpc>
              <a:spcBef>
                <a:spcPts val="0"/>
              </a:spcBef>
              <a:buClr>
                <a:schemeClr val="folHlink"/>
              </a:buClr>
              <a:buSzPct val="85000"/>
              <a:buNone/>
            </a:pPr>
            <a:r>
              <a:rPr lang="zh-CN" altLang="en-US" sz="2400" dirty="0">
                <a:solidFill>
                  <a:srgbClr val="003399"/>
                </a:solidFill>
                <a:latin typeface="Times New Roman" pitchFamily="18" charset="0"/>
                <a:ea typeface="微软雅黑" pitchFamily="34" charset="-122"/>
              </a:rPr>
              <a:t>研究所合作研制了</a:t>
            </a:r>
            <a:r>
              <a:rPr lang="en-US" altLang="en-US" sz="2400" dirty="0">
                <a:solidFill>
                  <a:srgbClr val="003399"/>
                </a:solidFill>
                <a:latin typeface="Times New Roman" pitchFamily="18" charset="0"/>
                <a:ea typeface="微软雅黑" pitchFamily="34" charset="-122"/>
              </a:rPr>
              <a:t>AUROS</a:t>
            </a:r>
            <a:r>
              <a:rPr lang="zh-CN" altLang="en-US" sz="2400" dirty="0">
                <a:solidFill>
                  <a:srgbClr val="003399"/>
                </a:solidFill>
                <a:latin typeface="Times New Roman" pitchFamily="18" charset="0"/>
                <a:ea typeface="微软雅黑" pitchFamily="34" charset="-122"/>
              </a:rPr>
              <a:t>自动说话人识别系统</a:t>
            </a:r>
          </a:p>
          <a:p>
            <a:pPr marL="0" lvl="1" indent="0">
              <a:lnSpc>
                <a:spcPct val="150000"/>
              </a:lnSpc>
              <a:spcBef>
                <a:spcPts val="0"/>
              </a:spcBef>
              <a:buClr>
                <a:schemeClr val="folHlink"/>
              </a:buClr>
              <a:buSzPct val="85000"/>
              <a:buBlip>
                <a:blip r:embed="rId3"/>
              </a:buBlip>
            </a:pPr>
            <a:r>
              <a:rPr lang="zh-CN" altLang="en-US" sz="2400" dirty="0">
                <a:solidFill>
                  <a:srgbClr val="003399"/>
                </a:solidFill>
                <a:latin typeface="Times New Roman" pitchFamily="18" charset="0"/>
                <a:ea typeface="微软雅黑" pitchFamily="34" charset="-122"/>
              </a:rPr>
              <a:t>语声纹识别技术可用于防止黑客进入语音函件和电话服务系统</a:t>
            </a:r>
          </a:p>
        </p:txBody>
      </p:sp>
      <p:grpSp>
        <p:nvGrpSpPr>
          <p:cNvPr id="8" name="组合 6"/>
          <p:cNvGrpSpPr/>
          <p:nvPr/>
        </p:nvGrpSpPr>
        <p:grpSpPr>
          <a:xfrm>
            <a:off x="285721" y="1142984"/>
            <a:ext cx="8429684" cy="2000265"/>
            <a:chOff x="-11082" y="2364040"/>
            <a:chExt cx="9213987" cy="974900"/>
          </a:xfrm>
        </p:grpSpPr>
        <p:sp>
          <p:nvSpPr>
            <p:cNvPr id="9" name="AutoShape 3"/>
            <p:cNvSpPr>
              <a:spLocks noChangeArrowheads="1"/>
            </p:cNvSpPr>
            <p:nvPr/>
          </p:nvSpPr>
          <p:spPr bwMode="blackWhite">
            <a:xfrm>
              <a:off x="-11082" y="2364040"/>
              <a:ext cx="9135901" cy="944516"/>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10" name="矩形 9"/>
            <p:cNvSpPr>
              <a:spLocks noChangeArrowheads="1"/>
            </p:cNvSpPr>
            <p:nvPr/>
          </p:nvSpPr>
          <p:spPr bwMode="auto">
            <a:xfrm>
              <a:off x="145086" y="2392403"/>
              <a:ext cx="9057819" cy="946537"/>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3"/>
                </a:buBlip>
              </a:pPr>
              <a:r>
                <a:rPr lang="zh-CN" altLang="en-US" sz="2400" b="1" dirty="0">
                  <a:solidFill>
                    <a:srgbClr val="C00000"/>
                  </a:solidFill>
                  <a:latin typeface="Times New Roman" pitchFamily="18" charset="0"/>
                  <a:ea typeface="微软雅黑" pitchFamily="34" charset="-122"/>
                  <a:cs typeface="Times New Roman" pitchFamily="18" charset="0"/>
                </a:rPr>
                <a:t>依据：</a:t>
              </a:r>
              <a:r>
                <a:rPr lang="zh-CN" altLang="en-US" sz="2400" dirty="0">
                  <a:solidFill>
                    <a:srgbClr val="003399"/>
                  </a:solidFill>
                  <a:latin typeface="Times New Roman" pitchFamily="18" charset="0"/>
                  <a:ea typeface="微软雅黑" pitchFamily="34" charset="-122"/>
                  <a:cs typeface="Times New Roman" pitchFamily="18" charset="0"/>
                </a:rPr>
                <a:t>每个人的语音都各有其特点，而人对于语音的识别能力是很强的，适用于个人身份认证。</a:t>
              </a:r>
              <a:endParaRPr lang="en-US" altLang="zh-CN" sz="2400" dirty="0">
                <a:solidFill>
                  <a:srgbClr val="003399"/>
                </a:solidFill>
                <a:latin typeface="Times New Roman" pitchFamily="18" charset="0"/>
                <a:ea typeface="微软雅黑" pitchFamily="34" charset="-122"/>
                <a:cs typeface="Times New Roman" pitchFamily="18" charset="0"/>
              </a:endParaRPr>
            </a:p>
            <a:p>
              <a:pPr marL="0" lvl="1">
                <a:lnSpc>
                  <a:spcPct val="120000"/>
                </a:lnSpc>
                <a:spcBef>
                  <a:spcPts val="0"/>
                </a:spcBef>
                <a:spcAft>
                  <a:spcPts val="600"/>
                </a:spcAft>
                <a:buClr>
                  <a:schemeClr val="accent1"/>
                </a:buClr>
                <a:buBlip>
                  <a:blip r:embed="rId3"/>
                </a:buBlip>
              </a:pPr>
              <a:r>
                <a:rPr lang="zh-CN" altLang="en-US" sz="2400" b="1" dirty="0">
                  <a:solidFill>
                    <a:srgbClr val="C00000"/>
                  </a:solidFill>
                  <a:latin typeface="Times New Roman" pitchFamily="18" charset="0"/>
                  <a:ea typeface="微软雅黑" pitchFamily="34" charset="-122"/>
                  <a:cs typeface="Times New Roman" pitchFamily="18" charset="0"/>
                </a:rPr>
                <a:t>发展：</a:t>
              </a:r>
              <a:r>
                <a:rPr lang="zh-CN" altLang="en-US" sz="2400" dirty="0">
                  <a:solidFill>
                    <a:srgbClr val="003399"/>
                  </a:solidFill>
                  <a:latin typeface="Times New Roman" pitchFamily="18" charset="0"/>
                  <a:ea typeface="微软雅黑" pitchFamily="34" charset="-122"/>
                  <a:cs typeface="Times New Roman" pitchFamily="18" charset="0"/>
                </a:rPr>
                <a:t>机器自动识别语言认证的研究，是语言识别的重要课题之一。</a:t>
              </a:r>
            </a:p>
          </p:txBody>
        </p:sp>
      </p:grpSp>
      <p:sp>
        <p:nvSpPr>
          <p:cNvPr id="11" name="AutoShape 5"/>
          <p:cNvSpPr>
            <a:spLocks noChangeArrowheads="1"/>
          </p:cNvSpPr>
          <p:nvPr/>
        </p:nvSpPr>
        <p:spPr bwMode="auto">
          <a:xfrm>
            <a:off x="0" y="3214686"/>
            <a:ext cx="207170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应用举例</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71462"/>
            <a:ext cx="9144000" cy="1143000"/>
          </a:xfrm>
        </p:spPr>
        <p:txBody>
          <a:bodyPr/>
          <a:lstStyle/>
          <a:p>
            <a:r>
              <a:rPr lang="en-US" altLang="zh-CN" sz="4000" dirty="0">
                <a:latin typeface="Times New Roman" pitchFamily="18" charset="0"/>
                <a:ea typeface="微软雅黑" pitchFamily="34" charset="-122"/>
              </a:rPr>
              <a:t>15.3.4 </a:t>
            </a:r>
            <a:r>
              <a:rPr lang="zh-CN" altLang="zh-CN" sz="4000" dirty="0">
                <a:latin typeface="Times New Roman" pitchFamily="18" charset="0"/>
                <a:ea typeface="微软雅黑" pitchFamily="34" charset="-122"/>
              </a:rPr>
              <a:t>视网膜图样验证</a:t>
            </a:r>
          </a:p>
        </p:txBody>
      </p:sp>
      <p:sp>
        <p:nvSpPr>
          <p:cNvPr id="28675" name="Rectangle 3"/>
          <p:cNvSpPr>
            <a:spLocks noGrp="1" noChangeArrowheads="1"/>
          </p:cNvSpPr>
          <p:nvPr>
            <p:ph type="body" sz="half" idx="1"/>
          </p:nvPr>
        </p:nvSpPr>
        <p:spPr>
          <a:xfrm>
            <a:off x="457200" y="3286124"/>
            <a:ext cx="8366125" cy="1143008"/>
          </a:xfrm>
        </p:spPr>
        <p:txBody>
          <a:bodyPr/>
          <a:lstStyle/>
          <a:p>
            <a:pPr marL="0" lvl="1" indent="0">
              <a:lnSpc>
                <a:spcPct val="150000"/>
              </a:lnSpc>
              <a:spcBef>
                <a:spcPts val="0"/>
              </a:spcBef>
              <a:buClr>
                <a:schemeClr val="folHlink"/>
              </a:buClr>
              <a:buSzPct val="85000"/>
              <a:buBlip>
                <a:blip r:embed="rId2"/>
              </a:buBlip>
            </a:pPr>
            <a:r>
              <a:rPr lang="zh-CN" altLang="en-US" sz="2400" dirty="0">
                <a:solidFill>
                  <a:srgbClr val="003399"/>
                </a:solidFill>
                <a:latin typeface="Times New Roman" pitchFamily="18" charset="0"/>
                <a:ea typeface="微软雅黑" pitchFamily="34" charset="-122"/>
              </a:rPr>
              <a:t>视网膜血管图样的身份识别系统。</a:t>
            </a:r>
          </a:p>
          <a:p>
            <a:pPr marL="0" lvl="1" indent="0">
              <a:lnSpc>
                <a:spcPct val="150000"/>
              </a:lnSpc>
              <a:spcBef>
                <a:spcPts val="0"/>
              </a:spcBef>
              <a:buClr>
                <a:schemeClr val="folHlink"/>
              </a:buClr>
              <a:buSzPct val="85000"/>
              <a:buBlip>
                <a:blip r:embed="rId2"/>
              </a:buBlip>
            </a:pPr>
            <a:r>
              <a:rPr lang="zh-CN" altLang="en-US" sz="2400" dirty="0">
                <a:solidFill>
                  <a:srgbClr val="003399"/>
                </a:solidFill>
                <a:latin typeface="Times New Roman" pitchFamily="18" charset="0"/>
                <a:ea typeface="微软雅黑" pitchFamily="34" charset="-122"/>
              </a:rPr>
              <a:t>系统的成本较高，目前仅在军事系统和银行系统中采用。</a:t>
            </a:r>
            <a:endParaRPr lang="zh-CN" altLang="en-US" sz="2000" dirty="0">
              <a:solidFill>
                <a:srgbClr val="003399"/>
              </a:solidFill>
              <a:latin typeface="Times New Roman" pitchFamily="18" charset="0"/>
              <a:ea typeface="微软雅黑" pitchFamily="34" charset="-122"/>
            </a:endParaRPr>
          </a:p>
        </p:txBody>
      </p:sp>
      <p:pic>
        <p:nvPicPr>
          <p:cNvPr id="28676" name="Picture 4"/>
          <p:cNvPicPr>
            <a:picLocks noGrp="1" noChangeAspect="1" noChangeArrowheads="1"/>
          </p:cNvPicPr>
          <p:nvPr>
            <p:ph sz="quarter" idx="2"/>
          </p:nvPr>
        </p:nvPicPr>
        <p:blipFill>
          <a:blip r:embed="rId3" cstate="print">
            <a:clrChange>
              <a:clrFrom>
                <a:srgbClr val="E4E4E4"/>
              </a:clrFrom>
              <a:clrTo>
                <a:srgbClr val="E4E4E4">
                  <a:alpha val="0"/>
                </a:srgbClr>
              </a:clrTo>
            </a:clrChange>
          </a:blip>
          <a:srcRect l="2138" t="4686" r="2170" b="12677"/>
          <a:stretch>
            <a:fillRect/>
          </a:stretch>
        </p:blipFill>
        <p:spPr>
          <a:xfrm>
            <a:off x="3571868" y="4500562"/>
            <a:ext cx="2500385" cy="1960560"/>
          </a:xfrm>
          <a:noFill/>
          <a:ln/>
        </p:spPr>
      </p:pic>
      <p:pic>
        <p:nvPicPr>
          <p:cNvPr id="28677" name="Picture 5"/>
          <p:cNvPicPr>
            <a:picLocks noGrp="1" noChangeAspect="1" noChangeArrowheads="1"/>
          </p:cNvPicPr>
          <p:nvPr>
            <p:ph sz="quarter" idx="3"/>
          </p:nvPr>
        </p:nvPicPr>
        <p:blipFill>
          <a:blip r:embed="rId4" cstate="print"/>
          <a:srcRect b="49476"/>
          <a:stretch>
            <a:fillRect/>
          </a:stretch>
        </p:blipFill>
        <p:spPr>
          <a:xfrm>
            <a:off x="571472" y="4857752"/>
            <a:ext cx="2542910" cy="1371598"/>
          </a:xfrm>
          <a:noFill/>
          <a:ln/>
        </p:spPr>
      </p:pic>
      <p:grpSp>
        <p:nvGrpSpPr>
          <p:cNvPr id="7" name="组合 6"/>
          <p:cNvGrpSpPr/>
          <p:nvPr/>
        </p:nvGrpSpPr>
        <p:grpSpPr>
          <a:xfrm>
            <a:off x="285721" y="1285861"/>
            <a:ext cx="8429684" cy="1071571"/>
            <a:chOff x="-11082" y="2364040"/>
            <a:chExt cx="9213987" cy="522268"/>
          </a:xfrm>
        </p:grpSpPr>
        <p:sp>
          <p:nvSpPr>
            <p:cNvPr id="8" name="AutoShape 3"/>
            <p:cNvSpPr>
              <a:spLocks noChangeArrowheads="1"/>
            </p:cNvSpPr>
            <p:nvPr/>
          </p:nvSpPr>
          <p:spPr bwMode="blackWhite">
            <a:xfrm>
              <a:off x="-11082" y="2364040"/>
              <a:ext cx="9135901" cy="522268"/>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9" name="矩形 8"/>
            <p:cNvSpPr>
              <a:spLocks noChangeArrowheads="1"/>
            </p:cNvSpPr>
            <p:nvPr/>
          </p:nvSpPr>
          <p:spPr bwMode="auto">
            <a:xfrm>
              <a:off x="145086" y="2392402"/>
              <a:ext cx="9057819" cy="477018"/>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依据：</a:t>
              </a:r>
              <a:r>
                <a:rPr lang="zh-CN" altLang="en-US" sz="2400" dirty="0">
                  <a:solidFill>
                    <a:srgbClr val="003399"/>
                  </a:solidFill>
                  <a:latin typeface="Times New Roman" pitchFamily="18" charset="0"/>
                  <a:ea typeface="微软雅黑" pitchFamily="34" charset="-122"/>
                  <a:cs typeface="Times New Roman" pitchFamily="18" charset="0"/>
                </a:rPr>
                <a:t>人的视网膜血管图样（即视网膜脉络）具有良好的个人特征。</a:t>
              </a:r>
            </a:p>
          </p:txBody>
        </p:sp>
      </p:grpSp>
      <p:sp>
        <p:nvSpPr>
          <p:cNvPr id="11" name="AutoShape 5"/>
          <p:cNvSpPr>
            <a:spLocks noChangeArrowheads="1"/>
          </p:cNvSpPr>
          <p:nvPr/>
        </p:nvSpPr>
        <p:spPr bwMode="auto">
          <a:xfrm>
            <a:off x="285720" y="2571744"/>
            <a:ext cx="1214446"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发展</a:t>
            </a:r>
          </a:p>
        </p:txBody>
      </p:sp>
      <p:pic>
        <p:nvPicPr>
          <p:cNvPr id="12" name="Picture 5"/>
          <p:cNvPicPr>
            <a:picLocks noChangeAspect="1" noChangeArrowheads="1"/>
          </p:cNvPicPr>
          <p:nvPr/>
        </p:nvPicPr>
        <p:blipFill>
          <a:blip r:embed="rId4" cstate="print"/>
          <a:srcRect t="50524"/>
          <a:stretch>
            <a:fillRect/>
          </a:stretch>
        </p:blipFill>
        <p:spPr bwMode="auto">
          <a:xfrm>
            <a:off x="6215074" y="4786314"/>
            <a:ext cx="2569777" cy="1357322"/>
          </a:xfrm>
          <a:prstGeom prst="rect">
            <a:avLst/>
          </a:prstGeom>
          <a:noFill/>
          <a:ln w="9525">
            <a:noFill/>
            <a:miter lim="800000"/>
            <a:headEnd/>
            <a:tailEnd/>
          </a:ln>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p:cTn id="7" dur="500" fill="hold"/>
                                        <p:tgtEl>
                                          <p:spTgt spid="28676"/>
                                        </p:tgtEl>
                                        <p:attrNameLst>
                                          <p:attrName>ppt_w</p:attrName>
                                        </p:attrNameLst>
                                      </p:cBhvr>
                                      <p:tavLst>
                                        <p:tav tm="0">
                                          <p:val>
                                            <p:fltVal val="0"/>
                                          </p:val>
                                        </p:tav>
                                        <p:tav tm="100000">
                                          <p:val>
                                            <p:strVal val="#ppt_w"/>
                                          </p:val>
                                        </p:tav>
                                      </p:tavLst>
                                    </p:anim>
                                    <p:anim calcmode="lin" valueType="num">
                                      <p:cBhvr>
                                        <p:cTn id="8" dur="500" fill="hold"/>
                                        <p:tgtEl>
                                          <p:spTgt spid="2867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8677"/>
                                        </p:tgtEl>
                                        <p:attrNameLst>
                                          <p:attrName>style.visibility</p:attrName>
                                        </p:attrNameLst>
                                      </p:cBhvr>
                                      <p:to>
                                        <p:strVal val="visible"/>
                                      </p:to>
                                    </p:set>
                                    <p:anim calcmode="lin" valueType="num">
                                      <p:cBhvr>
                                        <p:cTn id="11" dur="500" fill="hold"/>
                                        <p:tgtEl>
                                          <p:spTgt spid="28677"/>
                                        </p:tgtEl>
                                        <p:attrNameLst>
                                          <p:attrName>ppt_w</p:attrName>
                                        </p:attrNameLst>
                                      </p:cBhvr>
                                      <p:tavLst>
                                        <p:tav tm="0">
                                          <p:val>
                                            <p:fltVal val="0"/>
                                          </p:val>
                                        </p:tav>
                                        <p:tav tm="100000">
                                          <p:val>
                                            <p:strVal val="#ppt_w"/>
                                          </p:val>
                                        </p:tav>
                                      </p:tavLst>
                                    </p:anim>
                                    <p:anim calcmode="lin" valueType="num">
                                      <p:cBhvr>
                                        <p:cTn id="12" dur="500" fill="hold"/>
                                        <p:tgtEl>
                                          <p:spTgt spid="2867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7158" y="1214422"/>
            <a:ext cx="8429684" cy="1214445"/>
            <a:chOff x="-11082" y="2364040"/>
            <a:chExt cx="9213987" cy="591903"/>
          </a:xfrm>
        </p:grpSpPr>
        <p:sp>
          <p:nvSpPr>
            <p:cNvPr id="8" name="AutoShape 3"/>
            <p:cNvSpPr>
              <a:spLocks noChangeArrowheads="1"/>
            </p:cNvSpPr>
            <p:nvPr/>
          </p:nvSpPr>
          <p:spPr bwMode="blackWhite">
            <a:xfrm>
              <a:off x="-11082" y="2364040"/>
              <a:ext cx="9135901" cy="591903"/>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9" name="矩形 8"/>
            <p:cNvSpPr>
              <a:spLocks noChangeArrowheads="1"/>
            </p:cNvSpPr>
            <p:nvPr/>
          </p:nvSpPr>
          <p:spPr bwMode="auto">
            <a:xfrm>
              <a:off x="145086" y="2392403"/>
              <a:ext cx="9057819" cy="514520"/>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依据：</a:t>
              </a:r>
              <a:r>
                <a:rPr lang="zh-CN" altLang="en-US" sz="2400" dirty="0">
                  <a:solidFill>
                    <a:srgbClr val="003399"/>
                  </a:solidFill>
                  <a:latin typeface="Times New Roman" pitchFamily="18" charset="0"/>
                  <a:ea typeface="微软雅黑" pitchFamily="34" charset="-122"/>
                  <a:cs typeface="Times New Roman" pitchFamily="18" charset="0"/>
                </a:rPr>
                <a:t>具有个人特征，可以提供比指纹更细致的信息。</a:t>
              </a:r>
            </a:p>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发展：</a:t>
              </a:r>
              <a:r>
                <a:rPr lang="zh-CN" altLang="en-US" sz="2400" dirty="0">
                  <a:solidFill>
                    <a:srgbClr val="003399"/>
                  </a:solidFill>
                  <a:latin typeface="Times New Roman" pitchFamily="18" charset="0"/>
                  <a:ea typeface="微软雅黑" pitchFamily="34" charset="-122"/>
                  <a:cs typeface="Times New Roman" pitchFamily="18" charset="0"/>
                </a:rPr>
                <a:t>视网膜血管图样的身份识别系统。</a:t>
              </a:r>
            </a:p>
          </p:txBody>
        </p:sp>
      </p:grpSp>
      <p:sp>
        <p:nvSpPr>
          <p:cNvPr id="10" name="AutoShape 5"/>
          <p:cNvSpPr>
            <a:spLocks noChangeArrowheads="1"/>
          </p:cNvSpPr>
          <p:nvPr/>
        </p:nvSpPr>
        <p:spPr bwMode="auto">
          <a:xfrm>
            <a:off x="357158" y="2928934"/>
            <a:ext cx="207170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应用举例</a:t>
            </a:r>
          </a:p>
        </p:txBody>
      </p:sp>
      <p:sp>
        <p:nvSpPr>
          <p:cNvPr id="29698" name="Rectangle 2"/>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rPr>
              <a:t>15.3.5 </a:t>
            </a:r>
            <a:r>
              <a:rPr lang="zh-CN" altLang="zh-CN" sz="4000" dirty="0">
                <a:latin typeface="Times New Roman" pitchFamily="18" charset="0"/>
                <a:ea typeface="微软雅黑" pitchFamily="34" charset="-122"/>
              </a:rPr>
              <a:t>虹膜图样验证</a:t>
            </a:r>
          </a:p>
        </p:txBody>
      </p:sp>
      <p:sp>
        <p:nvSpPr>
          <p:cNvPr id="29699" name="Rectangle 3"/>
          <p:cNvSpPr>
            <a:spLocks noGrp="1" noChangeArrowheads="1"/>
          </p:cNvSpPr>
          <p:nvPr>
            <p:ph type="body" sz="half" idx="1"/>
          </p:nvPr>
        </p:nvSpPr>
        <p:spPr>
          <a:xfrm>
            <a:off x="357158" y="3857628"/>
            <a:ext cx="5143536" cy="1857388"/>
          </a:xfrm>
        </p:spPr>
        <p:txBody>
          <a:bodyPr/>
          <a:lstStyle/>
          <a:p>
            <a:pPr marL="0" lvl="1" indent="0">
              <a:lnSpc>
                <a:spcPct val="150000"/>
              </a:lnSpc>
              <a:spcBef>
                <a:spcPts val="0"/>
              </a:spcBef>
              <a:buClr>
                <a:schemeClr val="folHlink"/>
              </a:buClr>
              <a:buSzPct val="85000"/>
              <a:buBlip>
                <a:blip r:embed="rId2"/>
              </a:buBlip>
            </a:pPr>
            <a:r>
              <a:rPr lang="zh-CN" altLang="en-US" sz="2400" dirty="0">
                <a:solidFill>
                  <a:srgbClr val="003399"/>
                </a:solidFill>
                <a:latin typeface="Times New Roman" pitchFamily="18" charset="0"/>
                <a:ea typeface="微软雅黑" pitchFamily="34" charset="-122"/>
              </a:rPr>
              <a:t>可用于安全入口、接入控制、信用卡、</a:t>
            </a:r>
            <a:r>
              <a:rPr lang="en-US" altLang="en-US" sz="2400" dirty="0">
                <a:solidFill>
                  <a:srgbClr val="003399"/>
                </a:solidFill>
                <a:latin typeface="Times New Roman" pitchFamily="18" charset="0"/>
                <a:ea typeface="微软雅黑" pitchFamily="34" charset="-122"/>
              </a:rPr>
              <a:t>POS</a:t>
            </a:r>
            <a:r>
              <a:rPr lang="zh-CN" altLang="en-US" sz="2400" dirty="0">
                <a:solidFill>
                  <a:srgbClr val="003399"/>
                </a:solidFill>
                <a:latin typeface="Times New Roman" pitchFamily="18" charset="0"/>
                <a:ea typeface="微软雅黑" pitchFamily="34" charset="-122"/>
              </a:rPr>
              <a:t>、</a:t>
            </a:r>
            <a:r>
              <a:rPr lang="en-US" altLang="en-US" sz="2400" dirty="0">
                <a:solidFill>
                  <a:srgbClr val="003399"/>
                </a:solidFill>
                <a:latin typeface="Times New Roman" pitchFamily="18" charset="0"/>
                <a:ea typeface="微软雅黑" pitchFamily="34" charset="-122"/>
              </a:rPr>
              <a:t>ATM</a:t>
            </a:r>
            <a:r>
              <a:rPr lang="zh-CN" altLang="en-US" sz="2400" dirty="0">
                <a:solidFill>
                  <a:srgbClr val="003399"/>
                </a:solidFill>
                <a:latin typeface="Times New Roman" pitchFamily="18" charset="0"/>
                <a:ea typeface="微软雅黑" pitchFamily="34" charset="-122"/>
              </a:rPr>
              <a:t>、护照等的身份认证</a:t>
            </a:r>
          </a:p>
          <a:p>
            <a:pPr marL="0" lvl="1" indent="0">
              <a:lnSpc>
                <a:spcPct val="150000"/>
              </a:lnSpc>
              <a:spcBef>
                <a:spcPts val="0"/>
              </a:spcBef>
              <a:buClr>
                <a:schemeClr val="folHlink"/>
              </a:buClr>
              <a:buSzPct val="85000"/>
              <a:buBlip>
                <a:blip r:embed="rId2"/>
              </a:buBlip>
            </a:pPr>
            <a:r>
              <a:rPr lang="zh-CN" altLang="en-US" sz="2400" dirty="0">
                <a:solidFill>
                  <a:srgbClr val="003399"/>
                </a:solidFill>
                <a:latin typeface="Times New Roman" pitchFamily="18" charset="0"/>
                <a:ea typeface="微软雅黑" pitchFamily="34" charset="-122"/>
              </a:rPr>
              <a:t>美国</a:t>
            </a:r>
            <a:r>
              <a:rPr lang="en-US" altLang="en-US" sz="2400" dirty="0" err="1">
                <a:solidFill>
                  <a:srgbClr val="003399"/>
                </a:solidFill>
                <a:latin typeface="Times New Roman" pitchFamily="18" charset="0"/>
                <a:ea typeface="微软雅黑" pitchFamily="34" charset="-122"/>
              </a:rPr>
              <a:t>IriScan</a:t>
            </a:r>
            <a:r>
              <a:rPr lang="en-US" altLang="en-US" sz="2400" dirty="0">
                <a:solidFill>
                  <a:srgbClr val="003399"/>
                </a:solidFill>
                <a:latin typeface="Times New Roman" pitchFamily="18" charset="0"/>
                <a:ea typeface="微软雅黑" pitchFamily="34" charset="-122"/>
              </a:rPr>
              <a:t> Inc.</a:t>
            </a:r>
            <a:r>
              <a:rPr lang="zh-CN" altLang="en-US" sz="2400" dirty="0">
                <a:solidFill>
                  <a:srgbClr val="003399"/>
                </a:solidFill>
                <a:latin typeface="Times New Roman" pitchFamily="18" charset="0"/>
                <a:ea typeface="微软雅黑" pitchFamily="34" charset="-122"/>
              </a:rPr>
              <a:t>已研发出此种产品</a:t>
            </a:r>
          </a:p>
        </p:txBody>
      </p:sp>
      <p:pic>
        <p:nvPicPr>
          <p:cNvPr id="29700" name="Picture 4"/>
          <p:cNvPicPr>
            <a:picLocks noGrp="1" noChangeAspect="1" noChangeArrowheads="1"/>
          </p:cNvPicPr>
          <p:nvPr>
            <p:ph sz="quarter" idx="2"/>
          </p:nvPr>
        </p:nvPicPr>
        <p:blipFill>
          <a:blip r:embed="rId3" cstate="print">
            <a:clrChange>
              <a:clrFrom>
                <a:srgbClr val="FFFFFF"/>
              </a:clrFrom>
              <a:clrTo>
                <a:srgbClr val="FFFFFF">
                  <a:alpha val="0"/>
                </a:srgbClr>
              </a:clrTo>
            </a:clrChange>
          </a:blip>
          <a:srcRect t="14108" r="-2516"/>
          <a:stretch>
            <a:fillRect/>
          </a:stretch>
        </p:blipFill>
        <p:spPr>
          <a:xfrm>
            <a:off x="5627054" y="3429000"/>
            <a:ext cx="3516946" cy="2486054"/>
          </a:xfrm>
          <a:noFill/>
          <a:ln/>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left)">
                                      <p:cBhvr>
                                        <p:cTn id="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1438" y="1158951"/>
            <a:ext cx="9001156" cy="1524137"/>
            <a:chOff x="-245302" y="2352375"/>
            <a:chExt cx="9838628" cy="742843"/>
          </a:xfrm>
        </p:grpSpPr>
        <p:sp>
          <p:nvSpPr>
            <p:cNvPr id="8" name="AutoShape 3"/>
            <p:cNvSpPr>
              <a:spLocks noChangeArrowheads="1"/>
            </p:cNvSpPr>
            <p:nvPr/>
          </p:nvSpPr>
          <p:spPr bwMode="blackWhite">
            <a:xfrm>
              <a:off x="-245302" y="2369828"/>
              <a:ext cx="9838628" cy="725390"/>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9" name="矩形 8"/>
            <p:cNvSpPr>
              <a:spLocks noChangeArrowheads="1"/>
            </p:cNvSpPr>
            <p:nvPr/>
          </p:nvSpPr>
          <p:spPr bwMode="auto">
            <a:xfrm>
              <a:off x="-167252" y="2352375"/>
              <a:ext cx="9682494" cy="730529"/>
            </a:xfrm>
            <a:prstGeom prst="rect">
              <a:avLst/>
            </a:prstGeom>
            <a:noFill/>
            <a:ln w="9525">
              <a:noFill/>
              <a:miter lim="800000"/>
              <a:headEnd/>
              <a:tailEnd/>
            </a:ln>
          </p:spPr>
          <p:txBody>
            <a:bodyPr wrap="square">
              <a:spAutoFit/>
            </a:bodyPr>
            <a:lstStyle/>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依据：</a:t>
              </a:r>
              <a:r>
                <a:rPr lang="zh-CN" altLang="en-US" sz="2400" dirty="0">
                  <a:solidFill>
                    <a:srgbClr val="003399"/>
                  </a:solidFill>
                  <a:latin typeface="Times New Roman" pitchFamily="18" charset="0"/>
                  <a:ea typeface="微软雅黑" pitchFamily="34" charset="-122"/>
                  <a:cs typeface="Times New Roman" pitchFamily="18" charset="0"/>
                </a:rPr>
                <a:t>用照片识别人脸轮廓（还可扩展到对人耳形状的识别）。</a:t>
              </a:r>
            </a:p>
            <a:p>
              <a:pPr marL="0" lvl="1">
                <a:lnSpc>
                  <a:spcPct val="120000"/>
                </a:lnSpc>
                <a:spcBef>
                  <a:spcPts val="0"/>
                </a:spcBef>
                <a:spcAft>
                  <a:spcPts val="600"/>
                </a:spcAft>
                <a:buClr>
                  <a:schemeClr val="accent1"/>
                </a:buClr>
                <a:buBlip>
                  <a:blip r:embed="rId2"/>
                </a:buBlip>
              </a:pPr>
              <a:r>
                <a:rPr lang="zh-CN" altLang="en-US" sz="2400" b="1" dirty="0">
                  <a:solidFill>
                    <a:srgbClr val="C00000"/>
                  </a:solidFill>
                  <a:latin typeface="Times New Roman" pitchFamily="18" charset="0"/>
                  <a:ea typeface="微软雅黑" pitchFamily="34" charset="-122"/>
                  <a:cs typeface="Times New Roman" pitchFamily="18" charset="0"/>
                </a:rPr>
                <a:t>发展：</a:t>
              </a:r>
              <a:r>
                <a:rPr lang="zh-CN" altLang="en-US" sz="2400" dirty="0">
                  <a:solidFill>
                    <a:srgbClr val="003399"/>
                  </a:solidFill>
                  <a:latin typeface="Times New Roman" pitchFamily="18" charset="0"/>
                  <a:ea typeface="微软雅黑" pitchFamily="34" charset="-122"/>
                  <a:cs typeface="Times New Roman" pitchFamily="18" charset="0"/>
                </a:rPr>
                <a:t>脸型自动验证系统，用图像识别、神经网络和红外扫描探测人脸的“热点”进行采样、处理并提取图样信息。</a:t>
              </a:r>
            </a:p>
          </p:txBody>
        </p:sp>
      </p:grpSp>
      <p:sp>
        <p:nvSpPr>
          <p:cNvPr id="10" name="AutoShape 5"/>
          <p:cNvSpPr>
            <a:spLocks noChangeArrowheads="1"/>
          </p:cNvSpPr>
          <p:nvPr/>
        </p:nvSpPr>
        <p:spPr bwMode="auto">
          <a:xfrm>
            <a:off x="71406" y="2968840"/>
            <a:ext cx="207170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应用举例</a:t>
            </a:r>
          </a:p>
        </p:txBody>
      </p:sp>
      <p:sp>
        <p:nvSpPr>
          <p:cNvPr id="30722" name="Rectangle 2"/>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rPr>
              <a:t>15.3.6 </a:t>
            </a:r>
            <a:r>
              <a:rPr lang="zh-CN" altLang="zh-CN" sz="4000" dirty="0">
                <a:latin typeface="Times New Roman" pitchFamily="18" charset="0"/>
                <a:ea typeface="微软雅黑" pitchFamily="34" charset="-122"/>
              </a:rPr>
              <a:t>脸型验证</a:t>
            </a:r>
          </a:p>
        </p:txBody>
      </p:sp>
      <p:sp>
        <p:nvSpPr>
          <p:cNvPr id="30723" name="Rectangle 3"/>
          <p:cNvSpPr>
            <a:spLocks noGrp="1" noChangeArrowheads="1"/>
          </p:cNvSpPr>
          <p:nvPr>
            <p:ph type="body" sz="half" idx="1"/>
          </p:nvPr>
        </p:nvSpPr>
        <p:spPr>
          <a:xfrm>
            <a:off x="142844" y="3540344"/>
            <a:ext cx="8797925" cy="1214446"/>
          </a:xfrm>
        </p:spPr>
        <p:txBody>
          <a:bodyPr/>
          <a:lstStyle/>
          <a:p>
            <a:pPr marL="0" lvl="1" indent="0">
              <a:lnSpc>
                <a:spcPct val="150000"/>
              </a:lnSpc>
              <a:spcBef>
                <a:spcPts val="0"/>
              </a:spcBef>
              <a:buClr>
                <a:schemeClr val="folHlink"/>
              </a:buClr>
              <a:buSzPct val="85000"/>
              <a:buBlip>
                <a:blip r:embed="rId2"/>
              </a:buBlip>
            </a:pPr>
            <a:r>
              <a:rPr lang="en-US" altLang="en-US" sz="2400" dirty="0" err="1">
                <a:solidFill>
                  <a:srgbClr val="003399"/>
                </a:solidFill>
                <a:latin typeface="Times New Roman" pitchFamily="18" charset="0"/>
                <a:ea typeface="微软雅黑" pitchFamily="34" charset="-122"/>
              </a:rPr>
              <a:t>Mirosoft</a:t>
            </a:r>
            <a:r>
              <a:rPr lang="zh-CN" altLang="en-US" sz="2400" dirty="0">
                <a:solidFill>
                  <a:srgbClr val="003399"/>
                </a:solidFill>
                <a:latin typeface="Times New Roman" pitchFamily="18" charset="0"/>
                <a:ea typeface="微软雅黑" pitchFamily="34" charset="-122"/>
              </a:rPr>
              <a:t>公司的符合</a:t>
            </a:r>
            <a:r>
              <a:rPr lang="en-US" altLang="en-US" sz="2400" dirty="0">
                <a:solidFill>
                  <a:srgbClr val="003399"/>
                </a:solidFill>
                <a:latin typeface="Times New Roman" pitchFamily="18" charset="0"/>
                <a:ea typeface="微软雅黑" pitchFamily="34" charset="-122"/>
              </a:rPr>
              <a:t>Cyber Watch</a:t>
            </a:r>
            <a:r>
              <a:rPr lang="zh-CN" altLang="en-US" sz="2400" dirty="0">
                <a:solidFill>
                  <a:srgbClr val="003399"/>
                </a:solidFill>
                <a:latin typeface="Times New Roman" pitchFamily="18" charset="0"/>
                <a:ea typeface="微软雅黑" pitchFamily="34" charset="-122"/>
              </a:rPr>
              <a:t>技术规范</a:t>
            </a:r>
            <a:r>
              <a:rPr lang="en-US" altLang="en-US" sz="2400" dirty="0" err="1">
                <a:solidFill>
                  <a:srgbClr val="003399"/>
                </a:solidFill>
                <a:latin typeface="Times New Roman" pitchFamily="18" charset="0"/>
                <a:ea typeface="微软雅黑" pitchFamily="34" charset="-122"/>
              </a:rPr>
              <a:t>Ture</a:t>
            </a:r>
            <a:r>
              <a:rPr lang="en-US" altLang="en-US" sz="2400" dirty="0">
                <a:solidFill>
                  <a:srgbClr val="003399"/>
                </a:solidFill>
                <a:latin typeface="Times New Roman" pitchFamily="18" charset="0"/>
                <a:ea typeface="微软雅黑" pitchFamily="34" charset="-122"/>
              </a:rPr>
              <a:t> Face</a:t>
            </a:r>
            <a:r>
              <a:rPr lang="zh-CN" altLang="en-US" sz="2400" dirty="0">
                <a:solidFill>
                  <a:srgbClr val="003399"/>
                </a:solidFill>
                <a:latin typeface="Times New Roman" pitchFamily="18" charset="0"/>
                <a:ea typeface="微软雅黑" pitchFamily="34" charset="-122"/>
              </a:rPr>
              <a:t>系统</a:t>
            </a:r>
          </a:p>
          <a:p>
            <a:pPr marL="0" lvl="1" indent="0">
              <a:lnSpc>
                <a:spcPct val="150000"/>
              </a:lnSpc>
              <a:spcBef>
                <a:spcPts val="0"/>
              </a:spcBef>
              <a:buClr>
                <a:schemeClr val="folHlink"/>
              </a:buClr>
              <a:buSzPct val="85000"/>
              <a:buBlip>
                <a:blip r:embed="rId2"/>
              </a:buBlip>
            </a:pPr>
            <a:r>
              <a:rPr lang="en-US" altLang="en-US" sz="2400" dirty="0" err="1">
                <a:solidFill>
                  <a:srgbClr val="003399"/>
                </a:solidFill>
                <a:latin typeface="Times New Roman" pitchFamily="18" charset="0"/>
                <a:ea typeface="微软雅黑" pitchFamily="34" charset="-122"/>
              </a:rPr>
              <a:t>Visionics</a:t>
            </a:r>
            <a:r>
              <a:rPr lang="zh-CN" altLang="en-US" sz="2400" dirty="0">
                <a:solidFill>
                  <a:srgbClr val="003399"/>
                </a:solidFill>
                <a:latin typeface="Times New Roman" pitchFamily="18" charset="0"/>
                <a:ea typeface="微软雅黑" pitchFamily="34" charset="-122"/>
              </a:rPr>
              <a:t>公司的面部识别产品“</a:t>
            </a:r>
            <a:r>
              <a:rPr lang="en-US" altLang="en-US" sz="2400" dirty="0" err="1">
                <a:solidFill>
                  <a:srgbClr val="003399"/>
                </a:solidFill>
                <a:latin typeface="Times New Roman" pitchFamily="18" charset="0"/>
                <a:ea typeface="微软雅黑" pitchFamily="34" charset="-122"/>
              </a:rPr>
              <a:t>FaceIt</a:t>
            </a:r>
            <a:r>
              <a:rPr lang="en-US" altLang="en-US" sz="2400" dirty="0">
                <a:solidFill>
                  <a:srgbClr val="003399"/>
                </a:solidFill>
                <a:latin typeface="Times New Roman" pitchFamily="18" charset="0"/>
                <a:ea typeface="微软雅黑" pitchFamily="34" charset="-122"/>
              </a:rPr>
              <a:t> ARGUS</a:t>
            </a:r>
            <a:r>
              <a:rPr lang="zh-CN" altLang="en-US" sz="2400" dirty="0">
                <a:solidFill>
                  <a:srgbClr val="003399"/>
                </a:solidFill>
                <a:latin typeface="Times New Roman" pitchFamily="18" charset="0"/>
                <a:ea typeface="微软雅黑" pitchFamily="34" charset="-122"/>
              </a:rPr>
              <a:t>”</a:t>
            </a:r>
          </a:p>
        </p:txBody>
      </p:sp>
      <p:pic>
        <p:nvPicPr>
          <p:cNvPr id="30724" name="Picture 4"/>
          <p:cNvPicPr>
            <a:picLocks noGrp="1" noChangeAspect="1" noChangeArrowheads="1"/>
          </p:cNvPicPr>
          <p:nvPr>
            <p:ph sz="quarter" idx="2"/>
          </p:nvPr>
        </p:nvPicPr>
        <p:blipFill>
          <a:blip r:embed="rId3" cstate="print"/>
          <a:srcRect/>
          <a:stretch>
            <a:fillRect/>
          </a:stretch>
        </p:blipFill>
        <p:spPr>
          <a:xfrm>
            <a:off x="1835150" y="4786322"/>
            <a:ext cx="2387600" cy="1911350"/>
          </a:xfrm>
          <a:noFill/>
          <a:ln/>
        </p:spPr>
      </p:pic>
      <p:pic>
        <p:nvPicPr>
          <p:cNvPr id="30725" name="Picture 5"/>
          <p:cNvPicPr>
            <a:picLocks noGrp="1" noChangeAspect="1" noChangeArrowheads="1"/>
          </p:cNvPicPr>
          <p:nvPr>
            <p:ph sz="quarter" idx="3"/>
          </p:nvPr>
        </p:nvPicPr>
        <p:blipFill>
          <a:blip r:embed="rId4" cstate="print"/>
          <a:srcRect/>
          <a:stretch>
            <a:fillRect/>
          </a:stretch>
        </p:blipFill>
        <p:spPr>
          <a:xfrm>
            <a:off x="4500563" y="4786322"/>
            <a:ext cx="2592387" cy="2016125"/>
          </a:xfrm>
          <a:noFill/>
          <a:ln/>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ipe(up)">
                                      <p:cBhvr>
                                        <p:cTn id="7" dur="500"/>
                                        <p:tgtEl>
                                          <p:spTgt spid="30724"/>
                                        </p:tgtEl>
                                      </p:cBhvr>
                                    </p:animEffect>
                                  </p:childTnLst>
                                </p:cTn>
                              </p:par>
                              <p:par>
                                <p:cTn id="8" presetID="22" presetClass="entr" presetSubtype="1" fill="hold" nodeType="withEffect">
                                  <p:stCondLst>
                                    <p:cond delay="0"/>
                                  </p:stCondLst>
                                  <p:childTnLst>
                                    <p:set>
                                      <p:cBhvr>
                                        <p:cTn id="9" dur="1" fill="hold">
                                          <p:stCondLst>
                                            <p:cond delay="0"/>
                                          </p:stCondLst>
                                        </p:cTn>
                                        <p:tgtEl>
                                          <p:spTgt spid="30725"/>
                                        </p:tgtEl>
                                        <p:attrNameLst>
                                          <p:attrName>style.visibility</p:attrName>
                                        </p:attrNameLst>
                                      </p:cBhvr>
                                      <p:to>
                                        <p:strVal val="visible"/>
                                      </p:to>
                                    </p:set>
                                    <p:animEffect transition="in" filter="wipe(up)">
                                      <p:cBhvr>
                                        <p:cTn id="10"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sz="4000" dirty="0">
                <a:latin typeface="Times New Roman" pitchFamily="18" charset="0"/>
                <a:ea typeface="微软雅黑" pitchFamily="34" charset="-122"/>
              </a:rPr>
              <a:t>15.3.7 </a:t>
            </a:r>
            <a:r>
              <a:rPr lang="zh-CN" sz="4000" dirty="0">
                <a:latin typeface="Times New Roman" pitchFamily="18" charset="0"/>
                <a:ea typeface="微软雅黑" pitchFamily="34" charset="-122"/>
              </a:rPr>
              <a:t>身份证明系统的设计</a:t>
            </a:r>
          </a:p>
        </p:txBody>
      </p:sp>
      <p:pic>
        <p:nvPicPr>
          <p:cNvPr id="9" name="AutoShape 7"/>
          <p:cNvPicPr>
            <a:picLocks noChangeArrowheads="1"/>
          </p:cNvPicPr>
          <p:nvPr/>
        </p:nvPicPr>
        <p:blipFill>
          <a:blip r:embed="rId2" cstate="print"/>
          <a:srcRect/>
          <a:stretch>
            <a:fillRect/>
          </a:stretch>
        </p:blipFill>
        <p:spPr bwMode="gray">
          <a:xfrm>
            <a:off x="107521" y="1285860"/>
            <a:ext cx="8928957" cy="1071570"/>
          </a:xfrm>
          <a:prstGeom prst="rect">
            <a:avLst/>
          </a:prstGeom>
          <a:noFill/>
          <a:ln w="9525">
            <a:noFill/>
            <a:miter lim="800000"/>
            <a:headEnd/>
            <a:tailEnd/>
          </a:ln>
        </p:spPr>
      </p:pic>
      <p:sp>
        <p:nvSpPr>
          <p:cNvPr id="10" name="Rectangle 3"/>
          <p:cNvSpPr txBox="1">
            <a:spLocks noChangeArrowheads="1"/>
          </p:cNvSpPr>
          <p:nvPr/>
        </p:nvSpPr>
        <p:spPr bwMode="auto">
          <a:xfrm>
            <a:off x="285720" y="1333548"/>
            <a:ext cx="8577265" cy="1214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indent="-447675" eaLnBrk="0" latinLnBrk="1" hangingPunct="0">
              <a:lnSpc>
                <a:spcPct val="120000"/>
              </a:lnSpc>
              <a:spcBef>
                <a:spcPts val="0"/>
              </a:spcBef>
              <a:buClr>
                <a:schemeClr val="folHlink"/>
              </a:buClr>
              <a:buSzPct val="85000"/>
            </a:pPr>
            <a:r>
              <a:rPr kumimoji="1"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美国国家标准局（</a:t>
            </a:r>
            <a:r>
              <a:rPr kumimoji="1" lang="en-US" altLang="zh-CN" sz="240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NBS</a:t>
            </a:r>
            <a:r>
              <a:rPr kumimoji="1"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）的自动身份验证技术的</a:t>
            </a:r>
            <a:r>
              <a:rPr kumimoji="1" lang="zh-CN" altLang="en-US" sz="2400" i="0" u="none" strike="noStrike" kern="0" cap="none" spc="0" normalizeH="0" noProof="0" dirty="0">
                <a:ln>
                  <a:noFill/>
                </a:ln>
                <a:solidFill>
                  <a:srgbClr val="C00000"/>
                </a:solidFill>
                <a:effectLst/>
                <a:uLnTx/>
                <a:uFillTx/>
                <a:latin typeface="Times New Roman" pitchFamily="18" charset="0"/>
                <a:ea typeface="微软雅黑" pitchFamily="34" charset="-122"/>
                <a:cs typeface="+mn-cs"/>
              </a:rPr>
              <a:t>评价指南</a:t>
            </a:r>
            <a:r>
              <a:rPr kumimoji="1"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提出了下述</a:t>
            </a:r>
            <a:r>
              <a:rPr kumimoji="1" lang="en-US" altLang="zh-CN" sz="2400" b="1" i="0" u="none" strike="noStrike" kern="0" cap="none" spc="0" normalizeH="0" noProof="0" dirty="0">
                <a:ln>
                  <a:noFill/>
                </a:ln>
                <a:solidFill>
                  <a:srgbClr val="C00000"/>
                </a:solidFill>
                <a:effectLst/>
                <a:uLnTx/>
                <a:uFillTx/>
                <a:latin typeface="Times New Roman" pitchFamily="18" charset="0"/>
                <a:ea typeface="微软雅黑" pitchFamily="34" charset="-122"/>
                <a:cs typeface="+mn-cs"/>
              </a:rPr>
              <a:t>12</a:t>
            </a:r>
            <a:r>
              <a:rPr kumimoji="1"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cs typeface="+mn-cs"/>
              </a:rPr>
              <a:t>个需要考虑的问题：</a:t>
            </a:r>
          </a:p>
        </p:txBody>
      </p:sp>
      <p:sp>
        <p:nvSpPr>
          <p:cNvPr id="17" name="AutoShape 7"/>
          <p:cNvSpPr>
            <a:spLocks noChangeArrowheads="1"/>
          </p:cNvSpPr>
          <p:nvPr/>
        </p:nvSpPr>
        <p:spPr bwMode="auto">
          <a:xfrm>
            <a:off x="-31" y="2619831"/>
            <a:ext cx="3272375" cy="3561617"/>
          </a:xfrm>
          <a:prstGeom prst="chevron">
            <a:avLst>
              <a:gd name="adj" fmla="val 19371"/>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200" b="0" i="0" u="none" strike="noStrike" kern="0" cap="none" spc="0" normalizeH="0" noProof="0">
              <a:ln>
                <a:noFill/>
              </a:ln>
              <a:solidFill>
                <a:srgbClr val="003366"/>
              </a:solidFill>
              <a:uLnTx/>
              <a:uFillTx/>
              <a:latin typeface="Times New Roman" pitchFamily="18" charset="0"/>
              <a:ea typeface="微软雅黑" pitchFamily="34" charset="-122"/>
            </a:endParaRPr>
          </a:p>
        </p:txBody>
      </p:sp>
      <p:sp>
        <p:nvSpPr>
          <p:cNvPr id="18" name="Rectangle 9"/>
          <p:cNvSpPr>
            <a:spLocks noChangeArrowheads="1"/>
          </p:cNvSpPr>
          <p:nvPr/>
        </p:nvSpPr>
        <p:spPr bwMode="auto">
          <a:xfrm flipH="1">
            <a:off x="357157" y="2730614"/>
            <a:ext cx="2643205" cy="3413627"/>
          </a:xfrm>
          <a:prstGeom prst="rect">
            <a:avLst/>
          </a:prstGeom>
          <a:noFill/>
          <a:ln w="9525" algn="ctr">
            <a:noFill/>
            <a:miter lim="800000"/>
            <a:headEnd/>
            <a:tailEnd/>
          </a:ln>
        </p:spPr>
        <p:txBody>
          <a:bodyPr wrap="square">
            <a:spAutoFit/>
          </a:bodyPr>
          <a:lstStyle/>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抗欺诈能力</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伪造容易程度；</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对设陷的敏感性；</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完成识别的时间；</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方便用户；</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识别设备及运营的成本；</a:t>
            </a:r>
          </a:p>
          <a:p>
            <a:pPr marL="457200" indent="-457200">
              <a:lnSpc>
                <a:spcPct val="110000"/>
              </a:lnSpc>
              <a:buClr>
                <a:srgbClr val="C00000"/>
              </a:buClr>
              <a:buFont typeface="+mj-lt"/>
              <a:buAutoNum type="arabicPeriod"/>
            </a:pPr>
            <a:r>
              <a:rPr lang="zh-CN" altLang="en-US" sz="2200" dirty="0">
                <a:solidFill>
                  <a:srgbClr val="003399"/>
                </a:solidFill>
                <a:latin typeface="Times New Roman" pitchFamily="18" charset="0"/>
                <a:ea typeface="微软雅黑" pitchFamily="34" charset="-122"/>
              </a:rPr>
              <a:t>设备使用的接口数目；</a:t>
            </a:r>
          </a:p>
        </p:txBody>
      </p:sp>
      <p:sp>
        <p:nvSpPr>
          <p:cNvPr id="15" name="AutoShape 6"/>
          <p:cNvSpPr>
            <a:spLocks noChangeArrowheads="1"/>
          </p:cNvSpPr>
          <p:nvPr/>
        </p:nvSpPr>
        <p:spPr bwMode="auto">
          <a:xfrm>
            <a:off x="2786050" y="2601174"/>
            <a:ext cx="3213551" cy="3589768"/>
          </a:xfrm>
          <a:prstGeom prst="chevron">
            <a:avLst>
              <a:gd name="adj" fmla="val 17409"/>
            </a:avLst>
          </a:prstGeom>
          <a:solidFill>
            <a:schemeClr val="bg1">
              <a:lumMod val="95000"/>
            </a:schemeClr>
          </a:solidFill>
          <a:ln w="38100">
            <a:solidFill>
              <a:srgbClr val="FFFFFF"/>
            </a:solidFill>
            <a:miter lim="800000"/>
            <a:headEnd/>
            <a:tailEnd/>
          </a:ln>
          <a:effectLst>
            <a:outerShdw dist="109250" dir="3267739" algn="ctr" rotWithShape="0">
              <a:srgbClr val="808080">
                <a:alpha val="50000"/>
              </a:srgbClr>
            </a:outerShdw>
          </a:effectLst>
        </p:spPr>
        <p:txBody>
          <a:bodyPr wrap="square" anchor="ctr">
            <a:noAutofit/>
          </a:bodyPr>
          <a:lstStyle/>
          <a:p>
            <a:pPr fontAlgn="auto">
              <a:spcBef>
                <a:spcPts val="0"/>
              </a:spcBef>
              <a:spcAft>
                <a:spcPts val="0"/>
              </a:spcAft>
              <a:defRPr/>
            </a:pPr>
            <a:endParaRPr lang="zh-CN" altLang="en-US" sz="2200" kern="0">
              <a:solidFill>
                <a:srgbClr val="003366"/>
              </a:solidFill>
              <a:latin typeface="Times New Roman" pitchFamily="18" charset="0"/>
              <a:ea typeface="微软雅黑" pitchFamily="34" charset="-122"/>
            </a:endParaRPr>
          </a:p>
        </p:txBody>
      </p:sp>
      <p:sp>
        <p:nvSpPr>
          <p:cNvPr id="16" name="Rectangle 9"/>
          <p:cNvSpPr>
            <a:spLocks noChangeArrowheads="1"/>
          </p:cNvSpPr>
          <p:nvPr/>
        </p:nvSpPr>
        <p:spPr bwMode="auto">
          <a:xfrm flipH="1">
            <a:off x="3214678" y="2735278"/>
            <a:ext cx="2503898" cy="3413627"/>
          </a:xfrm>
          <a:prstGeom prst="rect">
            <a:avLst/>
          </a:prstGeom>
          <a:noFill/>
          <a:ln w="9525" algn="ctr">
            <a:noFill/>
            <a:miter lim="800000"/>
            <a:headEnd/>
            <a:tailEnd/>
          </a:ln>
        </p:spPr>
        <p:txBody>
          <a:bodyPr wrap="square">
            <a:spAutoFit/>
          </a:bodyPr>
          <a:lstStyle/>
          <a:p>
            <a:pPr marL="457200" indent="-457200">
              <a:lnSpc>
                <a:spcPct val="110000"/>
              </a:lnSpc>
              <a:buClr>
                <a:srgbClr val="C00000"/>
              </a:buClr>
              <a:buFont typeface="+mj-lt"/>
              <a:buAutoNum type="arabicPeriod" startAt="8"/>
            </a:pPr>
            <a:r>
              <a:rPr lang="zh-CN" altLang="en-US" sz="2200" dirty="0">
                <a:solidFill>
                  <a:srgbClr val="003399"/>
                </a:solidFill>
                <a:latin typeface="Times New Roman" pitchFamily="18" charset="0"/>
                <a:ea typeface="微软雅黑" pitchFamily="34" charset="-122"/>
              </a:rPr>
              <a:t>更新所需时间和工作量；</a:t>
            </a:r>
          </a:p>
          <a:p>
            <a:pPr marL="457200" indent="-457200">
              <a:lnSpc>
                <a:spcPct val="110000"/>
              </a:lnSpc>
              <a:buClr>
                <a:srgbClr val="C00000"/>
              </a:buClr>
              <a:buFont typeface="+mj-lt"/>
              <a:buAutoNum type="arabicPeriod" startAt="8"/>
            </a:pPr>
            <a:r>
              <a:rPr lang="zh-CN" altLang="en-US" sz="2200" dirty="0">
                <a:solidFill>
                  <a:srgbClr val="003399"/>
                </a:solidFill>
                <a:latin typeface="Times New Roman" pitchFamily="18" charset="0"/>
                <a:ea typeface="微软雅黑" pitchFamily="34" charset="-122"/>
              </a:rPr>
              <a:t>所需计算机系统的处理工作；</a:t>
            </a:r>
          </a:p>
          <a:p>
            <a:pPr marL="457200" indent="-457200">
              <a:lnSpc>
                <a:spcPct val="110000"/>
              </a:lnSpc>
              <a:buClr>
                <a:srgbClr val="C00000"/>
              </a:buClr>
              <a:buFont typeface="+mj-lt"/>
              <a:buAutoNum type="arabicPeriod" startAt="8"/>
            </a:pPr>
            <a:r>
              <a:rPr lang="zh-CN" altLang="en-US" sz="2200" dirty="0">
                <a:solidFill>
                  <a:srgbClr val="003399"/>
                </a:solidFill>
                <a:latin typeface="Times New Roman" pitchFamily="18" charset="0"/>
                <a:ea typeface="微软雅黑" pitchFamily="34" charset="-122"/>
              </a:rPr>
              <a:t>可靠性和可维护性；</a:t>
            </a:r>
          </a:p>
          <a:p>
            <a:pPr marL="457200" indent="-457200">
              <a:lnSpc>
                <a:spcPct val="110000"/>
              </a:lnSpc>
              <a:buClr>
                <a:srgbClr val="C00000"/>
              </a:buClr>
              <a:buFont typeface="+mj-lt"/>
              <a:buAutoNum type="arabicPeriod" startAt="8"/>
            </a:pPr>
            <a:r>
              <a:rPr lang="zh-CN" altLang="en-US" sz="2200" dirty="0">
                <a:solidFill>
                  <a:srgbClr val="003399"/>
                </a:solidFill>
                <a:latin typeface="Times New Roman" pitchFamily="18" charset="0"/>
                <a:ea typeface="微软雅黑" pitchFamily="34" charset="-122"/>
              </a:rPr>
              <a:t>防护器材费用；</a:t>
            </a:r>
          </a:p>
          <a:p>
            <a:pPr marL="457200" indent="-457200">
              <a:lnSpc>
                <a:spcPct val="110000"/>
              </a:lnSpc>
              <a:buClr>
                <a:srgbClr val="C00000"/>
              </a:buClr>
              <a:buFont typeface="+mj-lt"/>
              <a:buAutoNum type="arabicPeriod" startAt="8"/>
            </a:pPr>
            <a:r>
              <a:rPr lang="zh-CN" altLang="en-US" sz="2200" dirty="0">
                <a:solidFill>
                  <a:srgbClr val="003399"/>
                </a:solidFill>
                <a:latin typeface="Times New Roman" pitchFamily="18" charset="0"/>
                <a:ea typeface="微软雅黑" pitchFamily="34" charset="-122"/>
              </a:rPr>
              <a:t>分配和后勤支援费用。</a:t>
            </a:r>
          </a:p>
        </p:txBody>
      </p:sp>
      <p:grpSp>
        <p:nvGrpSpPr>
          <p:cNvPr id="22" name="组合 21"/>
          <p:cNvGrpSpPr/>
          <p:nvPr/>
        </p:nvGrpSpPr>
        <p:grpSpPr>
          <a:xfrm>
            <a:off x="6286512" y="2714620"/>
            <a:ext cx="2928957" cy="3500462"/>
            <a:chOff x="142844" y="-184225"/>
            <a:chExt cx="2483423" cy="5901279"/>
          </a:xfrm>
        </p:grpSpPr>
        <p:sp>
          <p:nvSpPr>
            <p:cNvPr id="23" name="AutoShape 7"/>
            <p:cNvSpPr>
              <a:spLocks noChangeArrowheads="1"/>
            </p:cNvSpPr>
            <p:nvPr/>
          </p:nvSpPr>
          <p:spPr bwMode="auto">
            <a:xfrm>
              <a:off x="142844" y="-184225"/>
              <a:ext cx="2241166" cy="5901279"/>
            </a:xfrm>
            <a:prstGeom prst="roundRect">
              <a:avLst>
                <a:gd name="adj" fmla="val 13745"/>
              </a:avLst>
            </a:prstGeom>
            <a:solidFill>
              <a:schemeClr val="bg1"/>
            </a:solidFill>
            <a:ln w="31750">
              <a:solidFill>
                <a:srgbClr val="FF6600"/>
              </a:solidFill>
              <a:round/>
              <a:headEnd/>
              <a:tailEnd/>
            </a:ln>
            <a:effectLst/>
          </p:spPr>
          <p:txBody>
            <a:bodyPr vert="horz" wrap="none" anchor="ctr"/>
            <a:lstStyle/>
            <a:p>
              <a:pPr eaLnBrk="0" hangingPunct="0">
                <a:lnSpc>
                  <a:spcPct val="80000"/>
                </a:lnSpc>
                <a:spcBef>
                  <a:spcPct val="20000"/>
                </a:spcBef>
                <a:buBlip>
                  <a:blip r:embed="rId3"/>
                </a:buBlip>
                <a:defRPr/>
              </a:pPr>
              <a:endParaRPr lang="zh-CN" altLang="en-US" sz="2600" kern="0" dirty="0">
                <a:solidFill>
                  <a:srgbClr val="002060"/>
                </a:solidFill>
                <a:latin typeface="Times New Roman" pitchFamily="18" charset="0"/>
                <a:ea typeface="微软雅黑" pitchFamily="34" charset="-122"/>
              </a:endParaRPr>
            </a:p>
          </p:txBody>
        </p:sp>
        <p:sp>
          <p:nvSpPr>
            <p:cNvPr id="24" name="TextBox 23"/>
            <p:cNvSpPr txBox="1"/>
            <p:nvPr/>
          </p:nvSpPr>
          <p:spPr>
            <a:xfrm>
              <a:off x="385102" y="297512"/>
              <a:ext cx="2241165" cy="4179476"/>
            </a:xfrm>
            <a:prstGeom prst="rect">
              <a:avLst/>
            </a:prstGeom>
            <a:noFill/>
          </p:spPr>
          <p:txBody>
            <a:bodyPr wrap="square" rtlCol="0">
              <a:spAutoFit/>
            </a:bodyPr>
            <a:lstStyle/>
            <a:p>
              <a:pPr lvl="0" eaLnBrk="0" hangingPunct="0">
                <a:lnSpc>
                  <a:spcPct val="125000"/>
                </a:lnSpc>
                <a:spcBef>
                  <a:spcPct val="20000"/>
                </a:spcBef>
                <a:defRPr/>
              </a:pPr>
              <a:r>
                <a:rPr lang="zh-CN" altLang="en-US" sz="2200" kern="0" dirty="0">
                  <a:solidFill>
                    <a:srgbClr val="C00000"/>
                  </a:solidFill>
                  <a:latin typeface="Times New Roman" pitchFamily="18" charset="0"/>
                  <a:ea typeface="微软雅黑" pitchFamily="34" charset="-122"/>
                </a:rPr>
                <a:t>     主要考虑</a:t>
              </a:r>
              <a:endParaRPr lang="en-US" altLang="zh-CN" sz="2200" kern="0" dirty="0">
                <a:solidFill>
                  <a:srgbClr val="C00000"/>
                </a:solidFill>
                <a:latin typeface="Times New Roman" pitchFamily="18" charset="0"/>
                <a:ea typeface="微软雅黑" pitchFamily="34" charset="-122"/>
              </a:endParaRPr>
            </a:p>
            <a:p>
              <a:pPr lvl="0" eaLnBrk="0" hangingPunct="0">
                <a:lnSpc>
                  <a:spcPct val="125000"/>
                </a:lnSpc>
                <a:spcBef>
                  <a:spcPct val="20000"/>
                </a:spcBef>
                <a:defRPr/>
              </a:pPr>
              <a:endParaRPr lang="zh-CN" altLang="en-US" sz="2200" kern="0" dirty="0">
                <a:solidFill>
                  <a:srgbClr val="C00000"/>
                </a:solidFill>
                <a:latin typeface="Times New Roman" pitchFamily="18" charset="0"/>
                <a:ea typeface="微软雅黑" pitchFamily="34" charset="-122"/>
              </a:endParaRPr>
            </a:p>
            <a:p>
              <a:pPr lvl="0" eaLnBrk="0" hangingPunct="0">
                <a:lnSpc>
                  <a:spcPct val="125000"/>
                </a:lnSpc>
                <a:spcBef>
                  <a:spcPct val="20000"/>
                </a:spcBef>
                <a:buBlip>
                  <a:blip r:embed="rId3"/>
                </a:buBlip>
                <a:defRPr/>
              </a:pPr>
              <a:r>
                <a:rPr lang="zh-CN" altLang="en-US" sz="2200" kern="0" dirty="0">
                  <a:solidFill>
                    <a:srgbClr val="003399"/>
                  </a:solidFill>
                  <a:latin typeface="Times New Roman" pitchFamily="18" charset="0"/>
                  <a:ea typeface="微软雅黑" pitchFamily="34" charset="-122"/>
                </a:rPr>
                <a:t>设备系统强度</a:t>
              </a:r>
            </a:p>
            <a:p>
              <a:pPr lvl="0" eaLnBrk="0" hangingPunct="0">
                <a:lnSpc>
                  <a:spcPct val="125000"/>
                </a:lnSpc>
                <a:spcBef>
                  <a:spcPct val="20000"/>
                </a:spcBef>
                <a:buBlip>
                  <a:blip r:embed="rId3"/>
                </a:buBlip>
                <a:defRPr/>
              </a:pPr>
              <a:r>
                <a:rPr lang="zh-CN" altLang="en-US" sz="2200" kern="0" dirty="0">
                  <a:solidFill>
                    <a:srgbClr val="003399"/>
                  </a:solidFill>
                  <a:latin typeface="Times New Roman" pitchFamily="18" charset="0"/>
                  <a:ea typeface="微软雅黑" pitchFamily="34" charset="-122"/>
                </a:rPr>
                <a:t>用户可接受性</a:t>
              </a:r>
            </a:p>
            <a:p>
              <a:pPr lvl="0" eaLnBrk="0" hangingPunct="0">
                <a:lnSpc>
                  <a:spcPct val="125000"/>
                </a:lnSpc>
                <a:spcBef>
                  <a:spcPct val="20000"/>
                </a:spcBef>
                <a:buBlip>
                  <a:blip r:embed="rId3"/>
                </a:buBlip>
                <a:defRPr/>
              </a:pPr>
              <a:r>
                <a:rPr lang="zh-CN" altLang="en-US" sz="2200" kern="0" dirty="0">
                  <a:solidFill>
                    <a:srgbClr val="003399"/>
                  </a:solidFill>
                  <a:latin typeface="Times New Roman" pitchFamily="18" charset="0"/>
                  <a:ea typeface="微软雅黑" pitchFamily="34" charset="-122"/>
                </a:rPr>
                <a:t>系统成本</a:t>
              </a:r>
            </a:p>
          </p:txBody>
        </p:sp>
      </p:grpSp>
    </p:spTree>
  </p:cSld>
  <p:clrMapOvr>
    <a:masterClrMapping/>
  </p:clrMapOvr>
  <p:transition>
    <p:pull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2" name="Group 11"/>
          <p:cNvGrpSpPr>
            <a:grpSpLocks/>
          </p:cNvGrpSpPr>
          <p:nvPr/>
        </p:nvGrpSpPr>
        <p:grpSpPr bwMode="auto">
          <a:xfrm>
            <a:off x="915906" y="2237195"/>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23013"/>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880268"/>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8" name="Group 19"/>
          <p:cNvGrpSpPr>
            <a:grpSpLocks/>
          </p:cNvGrpSpPr>
          <p:nvPr/>
        </p:nvGrpSpPr>
        <p:grpSpPr bwMode="auto">
          <a:xfrm>
            <a:off x="928665" y="1522813"/>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 name="Group 27"/>
          <p:cNvGrpSpPr>
            <a:grpSpLocks/>
          </p:cNvGrpSpPr>
          <p:nvPr/>
        </p:nvGrpSpPr>
        <p:grpSpPr bwMode="auto">
          <a:xfrm>
            <a:off x="857223" y="4737526"/>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1"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08957"/>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09444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3951701"/>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12" name="Group 19"/>
          <p:cNvGrpSpPr>
            <a:grpSpLocks/>
          </p:cNvGrpSpPr>
          <p:nvPr/>
        </p:nvGrpSpPr>
        <p:grpSpPr bwMode="auto">
          <a:xfrm>
            <a:off x="928662" y="1522809"/>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3"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4" name="Group 27"/>
          <p:cNvGrpSpPr>
            <a:grpSpLocks/>
          </p:cNvGrpSpPr>
          <p:nvPr/>
        </p:nvGrpSpPr>
        <p:grpSpPr bwMode="auto">
          <a:xfrm>
            <a:off x="857224" y="5566879"/>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5"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59476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114" name="Rectangle 43"/>
          <p:cNvSpPr>
            <a:spLocks noChangeArrowheads="1"/>
          </p:cNvSpPr>
          <p:nvPr/>
        </p:nvSpPr>
        <p:spPr bwMode="blackWhite">
          <a:xfrm>
            <a:off x="428596" y="4667586"/>
            <a:ext cx="8435975" cy="1618934"/>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
        <p:nvSpPr>
          <p:cNvPr id="63" name="Rectangle 43"/>
          <p:cNvSpPr>
            <a:spLocks noChangeArrowheads="1"/>
          </p:cNvSpPr>
          <p:nvPr/>
        </p:nvSpPr>
        <p:spPr bwMode="blackWhite">
          <a:xfrm>
            <a:off x="458787" y="1451371"/>
            <a:ext cx="8435975" cy="2286016"/>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6" name="Object 6"/>
          <p:cNvGraphicFramePr>
            <a:graphicFrameLocks noGrp="1" noChangeAspect="1"/>
          </p:cNvGraphicFramePr>
          <p:nvPr>
            <p:ph sz="quarter" idx="2"/>
          </p:nvPr>
        </p:nvGraphicFramePr>
        <p:xfrm>
          <a:off x="642910" y="5157788"/>
          <a:ext cx="3367407" cy="1343046"/>
        </p:xfrm>
        <a:graphic>
          <a:graphicData uri="http://schemas.openxmlformats.org/presentationml/2006/ole">
            <mc:AlternateContent xmlns:mc="http://schemas.openxmlformats.org/markup-compatibility/2006">
              <mc:Choice xmlns:v="urn:schemas-microsoft-com:vml" Requires="v">
                <p:oleObj spid="_x0000_s33817" r:id="rId3" imgW="1364706" imgH="544053" progId="PBrush">
                  <p:embed/>
                </p:oleObj>
              </mc:Choice>
              <mc:Fallback>
                <p:oleObj r:id="rId3" imgW="1364706" imgH="544053"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10" y="5157788"/>
                        <a:ext cx="3367407" cy="1343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4" name="Rectangle 2"/>
          <p:cNvSpPr>
            <a:spLocks noGrp="1" noChangeArrowheads="1"/>
          </p:cNvSpPr>
          <p:nvPr>
            <p:ph type="title"/>
          </p:nvPr>
        </p:nvSpPr>
        <p:spPr>
          <a:xfrm>
            <a:off x="0" y="-24"/>
            <a:ext cx="9144000" cy="1143000"/>
          </a:xfrm>
        </p:spPr>
        <p:txBody>
          <a:bodyPr/>
          <a:lstStyle/>
          <a:p>
            <a:pPr>
              <a:buClr>
                <a:srgbClr val="FF6600"/>
              </a:buClr>
            </a:pPr>
            <a:r>
              <a:rPr lang="en-US" altLang="zh-CN" sz="4000" dirty="0">
                <a:latin typeface="Times New Roman" pitchFamily="18" charset="0"/>
                <a:ea typeface="微软雅黑" pitchFamily="34" charset="-122"/>
              </a:rPr>
              <a:t>15.4 </a:t>
            </a:r>
            <a:r>
              <a:rPr lang="zh-CN" altLang="en-US" sz="4000" dirty="0">
                <a:latin typeface="Times New Roman" pitchFamily="18" charset="0"/>
                <a:ea typeface="微软雅黑" pitchFamily="34" charset="-122"/>
              </a:rPr>
              <a:t>一次性口令认证</a:t>
            </a:r>
          </a:p>
        </p:txBody>
      </p:sp>
      <p:sp>
        <p:nvSpPr>
          <p:cNvPr id="33795" name="Rectangle 3"/>
          <p:cNvSpPr>
            <a:spLocks noGrp="1" noChangeArrowheads="1"/>
          </p:cNvSpPr>
          <p:nvPr>
            <p:ph type="body" sz="half" idx="1"/>
          </p:nvPr>
        </p:nvSpPr>
        <p:spPr>
          <a:xfrm>
            <a:off x="493741" y="1214422"/>
            <a:ext cx="8150225" cy="4525963"/>
          </a:xfrm>
        </p:spPr>
        <p:txBody>
          <a:bodyPr/>
          <a:lstStyle/>
          <a:p>
            <a:pPr>
              <a:lnSpc>
                <a:spcPct val="120000"/>
              </a:lnSpc>
              <a:buClr>
                <a:schemeClr val="folHlink"/>
              </a:buClr>
              <a:buSzPct val="75000"/>
              <a:buBlip>
                <a:blip r:embed="rId5"/>
              </a:buBlip>
            </a:pPr>
            <a:r>
              <a:rPr lang="zh-CN" altLang="en-US" sz="2400" dirty="0">
                <a:solidFill>
                  <a:srgbClr val="C00000"/>
                </a:solidFill>
                <a:latin typeface="Times New Roman" pitchFamily="18" charset="0"/>
                <a:ea typeface="微软雅黑" pitchFamily="34" charset="-122"/>
              </a:rPr>
              <a:t>背景：</a:t>
            </a:r>
            <a:r>
              <a:rPr lang="zh-CN" altLang="en-US" sz="2400" dirty="0">
                <a:solidFill>
                  <a:srgbClr val="003399"/>
                </a:solidFill>
                <a:latin typeface="Times New Roman" pitchFamily="18" charset="0"/>
                <a:ea typeface="微软雅黑" pitchFamily="34" charset="-122"/>
              </a:rPr>
              <a:t>电子商务的普及，也成为黑客的攻击对象。</a:t>
            </a:r>
          </a:p>
          <a:p>
            <a:pPr>
              <a:lnSpc>
                <a:spcPct val="120000"/>
              </a:lnSpc>
              <a:buClr>
                <a:schemeClr val="folHlink"/>
              </a:buClr>
              <a:buSzPct val="75000"/>
              <a:buBlip>
                <a:blip r:embed="rId5"/>
              </a:buBlip>
            </a:pPr>
            <a:r>
              <a:rPr lang="zh-CN" altLang="en-US" sz="2400" dirty="0">
                <a:solidFill>
                  <a:srgbClr val="C00000"/>
                </a:solidFill>
                <a:latin typeface="Times New Roman" pitchFamily="18" charset="0"/>
                <a:ea typeface="微软雅黑" pitchFamily="34" charset="-122"/>
              </a:rPr>
              <a:t>攻击的主要方式：</a:t>
            </a:r>
            <a:r>
              <a:rPr lang="zh-CN" altLang="en-US" sz="2400" dirty="0">
                <a:solidFill>
                  <a:srgbClr val="003399"/>
                </a:solidFill>
                <a:latin typeface="Times New Roman" pitchFamily="18" charset="0"/>
                <a:ea typeface="微软雅黑" pitchFamily="34" charset="-122"/>
              </a:rPr>
              <a:t>窃取系统口令文件和窃听网络连接，以获取用户</a:t>
            </a:r>
            <a:r>
              <a:rPr lang="en-US" sz="2400" dirty="0">
                <a:solidFill>
                  <a:srgbClr val="003399"/>
                </a:solidFill>
                <a:latin typeface="Times New Roman" pitchFamily="18" charset="0"/>
                <a:ea typeface="微软雅黑" pitchFamily="34" charset="-122"/>
              </a:rPr>
              <a:t>ID</a:t>
            </a:r>
            <a:r>
              <a:rPr lang="zh-CN" altLang="en-US" sz="2400" dirty="0">
                <a:solidFill>
                  <a:srgbClr val="003399"/>
                </a:solidFill>
                <a:latin typeface="Times New Roman" pitchFamily="18" charset="0"/>
                <a:ea typeface="微软雅黑" pitchFamily="34" charset="-122"/>
              </a:rPr>
              <a:t>和口令。</a:t>
            </a:r>
          </a:p>
          <a:p>
            <a:pPr>
              <a:lnSpc>
                <a:spcPct val="120000"/>
              </a:lnSpc>
              <a:buClr>
                <a:schemeClr val="folHlink"/>
              </a:buClr>
              <a:buSzPct val="75000"/>
              <a:buBlip>
                <a:blip r:embed="rId5"/>
              </a:buBlip>
            </a:pPr>
            <a:r>
              <a:rPr lang="zh-CN" altLang="en-US" sz="2400" dirty="0">
                <a:solidFill>
                  <a:srgbClr val="C00000"/>
                </a:solidFill>
                <a:latin typeface="Times New Roman" pitchFamily="18" charset="0"/>
                <a:ea typeface="微软雅黑" pitchFamily="34" charset="-122"/>
              </a:rPr>
              <a:t>攻击的主要目的：</a:t>
            </a:r>
            <a:r>
              <a:rPr lang="zh-CN" altLang="en-US" sz="2400" dirty="0">
                <a:solidFill>
                  <a:srgbClr val="003399"/>
                </a:solidFill>
                <a:latin typeface="Times New Roman" pitchFamily="18" charset="0"/>
                <a:ea typeface="微软雅黑" pitchFamily="34" charset="-122"/>
              </a:rPr>
              <a:t>设法得到用户</a:t>
            </a:r>
            <a:r>
              <a:rPr lang="en-US" sz="2400" dirty="0">
                <a:solidFill>
                  <a:srgbClr val="003399"/>
                </a:solidFill>
                <a:latin typeface="Times New Roman" pitchFamily="18" charset="0"/>
                <a:ea typeface="微软雅黑" pitchFamily="34" charset="-122"/>
              </a:rPr>
              <a:t>ID</a:t>
            </a:r>
            <a:r>
              <a:rPr lang="zh-CN" altLang="en-US" sz="2400" dirty="0">
                <a:solidFill>
                  <a:srgbClr val="003399"/>
                </a:solidFill>
                <a:latin typeface="Times New Roman" pitchFamily="18" charset="0"/>
                <a:ea typeface="微软雅黑" pitchFamily="34" charset="-122"/>
              </a:rPr>
              <a:t>和用户密码。</a:t>
            </a:r>
          </a:p>
          <a:p>
            <a:pPr>
              <a:lnSpc>
                <a:spcPct val="120000"/>
              </a:lnSpc>
              <a:buClr>
                <a:schemeClr val="folHlink"/>
              </a:buClr>
              <a:buSzPct val="75000"/>
              <a:buBlip>
                <a:blip r:embed="rId5"/>
              </a:buBlip>
            </a:pPr>
            <a:r>
              <a:rPr lang="zh-CN" altLang="en-US" sz="2400" dirty="0">
                <a:solidFill>
                  <a:srgbClr val="C00000"/>
                </a:solidFill>
                <a:latin typeface="Times New Roman" pitchFamily="18" charset="0"/>
                <a:ea typeface="微软雅黑" pitchFamily="34" charset="-122"/>
              </a:rPr>
              <a:t>攻击的主要技术：</a:t>
            </a:r>
          </a:p>
          <a:p>
            <a:pPr lvl="1" algn="just">
              <a:lnSpc>
                <a:spcPct val="120000"/>
              </a:lnSpc>
              <a:buClr>
                <a:schemeClr val="accent1"/>
              </a:buClr>
              <a:buSzPct val="75000"/>
              <a:buNone/>
            </a:pPr>
            <a:r>
              <a:rPr lang="zh-CN" altLang="en-US" sz="2400" dirty="0">
                <a:solidFill>
                  <a:srgbClr val="003399"/>
                </a:solidFill>
                <a:latin typeface="Times New Roman" pitchFamily="18" charset="0"/>
                <a:ea typeface="微软雅黑" pitchFamily="34" charset="-122"/>
              </a:rPr>
              <a:t>      缓冲区溢出技术、木马技术、计算机病毒（主要是宏病毒和网络蠕虫）、分布式拒绝服务攻击技术、穷举攻击（</a:t>
            </a:r>
            <a:r>
              <a:rPr lang="en-US" sz="2400" dirty="0">
                <a:solidFill>
                  <a:srgbClr val="003399"/>
                </a:solidFill>
                <a:latin typeface="Times New Roman" pitchFamily="18" charset="0"/>
                <a:ea typeface="微软雅黑" pitchFamily="34" charset="-122"/>
              </a:rPr>
              <a:t>Brute Force</a:t>
            </a:r>
            <a:r>
              <a:rPr lang="zh-CN" altLang="en-US" sz="2400" dirty="0">
                <a:solidFill>
                  <a:srgbClr val="003399"/>
                </a:solidFill>
                <a:latin typeface="Times New Roman" pitchFamily="18" charset="0"/>
                <a:ea typeface="微软雅黑" pitchFamily="34" charset="-122"/>
              </a:rPr>
              <a:t>）、</a:t>
            </a:r>
            <a:r>
              <a:rPr lang="en-US" sz="2400" dirty="0">
                <a:solidFill>
                  <a:srgbClr val="003399"/>
                </a:solidFill>
                <a:latin typeface="Times New Roman" pitchFamily="18" charset="0"/>
                <a:ea typeface="微软雅黑" pitchFamily="34" charset="-122"/>
              </a:rPr>
              <a:t>Sniffer</a:t>
            </a:r>
            <a:r>
              <a:rPr lang="zh-CN" altLang="en-US" sz="2400" dirty="0">
                <a:solidFill>
                  <a:srgbClr val="003399"/>
                </a:solidFill>
                <a:latin typeface="Times New Roman" pitchFamily="18" charset="0"/>
                <a:ea typeface="微软雅黑" pitchFamily="34" charset="-122"/>
              </a:rPr>
              <a:t>报文截获等</a:t>
            </a:r>
          </a:p>
          <a:p>
            <a:pPr>
              <a:buClr>
                <a:schemeClr val="hlink"/>
              </a:buClr>
              <a:buSzPct val="100000"/>
              <a:buBlip>
                <a:blip r:embed="rId5"/>
              </a:buBlip>
            </a:pPr>
            <a:endParaRPr lang="zh-CN" altLang="en-US" sz="2400" dirty="0">
              <a:solidFill>
                <a:srgbClr val="003399"/>
              </a:solidFill>
              <a:latin typeface="Times New Roman" pitchFamily="18" charset="0"/>
              <a:ea typeface="微软雅黑" pitchFamily="34" charset="-122"/>
            </a:endParaRPr>
          </a:p>
        </p:txBody>
      </p:sp>
      <p:pic>
        <p:nvPicPr>
          <p:cNvPr id="33797" name="Picture 5"/>
          <p:cNvPicPr>
            <a:picLocks noGrp="1" noChangeAspect="1" noChangeArrowheads="1"/>
          </p:cNvPicPr>
          <p:nvPr>
            <p:ph sz="quarter" idx="3"/>
          </p:nvPr>
        </p:nvPicPr>
        <p:blipFill>
          <a:blip r:embed="rId6" cstate="print">
            <a:clrChange>
              <a:clrFrom>
                <a:srgbClr val="FFFFFF"/>
              </a:clrFrom>
              <a:clrTo>
                <a:srgbClr val="FFFFFF">
                  <a:alpha val="0"/>
                </a:srgbClr>
              </a:clrTo>
            </a:clrChange>
          </a:blip>
          <a:stretch>
            <a:fillRect/>
          </a:stretch>
        </p:blipFill>
        <p:spPr>
          <a:xfrm>
            <a:off x="4929190" y="5157788"/>
            <a:ext cx="2357422" cy="1768066"/>
          </a:xfrm>
          <a:noFill/>
          <a:ln/>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ppt_w</p:attrName>
                                        </p:attrNameLst>
                                      </p:cBhvr>
                                      <p:tavLst>
                                        <p:tav tm="0">
                                          <p:val>
                                            <p:fltVal val="0"/>
                                          </p:val>
                                        </p:tav>
                                        <p:tav tm="100000">
                                          <p:val>
                                            <p:strVal val="#ppt_w"/>
                                          </p:val>
                                        </p:tav>
                                      </p:tavLst>
                                    </p:anim>
                                    <p:anim calcmode="lin" valueType="num">
                                      <p:cBhvr>
                                        <p:cTn id="8" dur="500" fill="hold"/>
                                        <p:tgtEl>
                                          <p:spTgt spid="3379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3797"/>
                                        </p:tgtEl>
                                        <p:attrNameLst>
                                          <p:attrName>style.visibility</p:attrName>
                                        </p:attrNameLst>
                                      </p:cBhvr>
                                      <p:to>
                                        <p:strVal val="visible"/>
                                      </p:to>
                                    </p:set>
                                    <p:anim calcmode="lin" valueType="num">
                                      <p:cBhvr>
                                        <p:cTn id="11" dur="500" fill="hold"/>
                                        <p:tgtEl>
                                          <p:spTgt spid="33797"/>
                                        </p:tgtEl>
                                        <p:attrNameLst>
                                          <p:attrName>ppt_w</p:attrName>
                                        </p:attrNameLst>
                                      </p:cBhvr>
                                      <p:tavLst>
                                        <p:tav tm="0">
                                          <p:val>
                                            <p:fltVal val="0"/>
                                          </p:val>
                                        </p:tav>
                                        <p:tav tm="100000">
                                          <p:val>
                                            <p:strVal val="#ppt_w"/>
                                          </p:val>
                                        </p:tav>
                                      </p:tavLst>
                                    </p:anim>
                                    <p:anim calcmode="lin" valueType="num">
                                      <p:cBhvr>
                                        <p:cTn id="12" dur="500" fill="hold"/>
                                        <p:tgtEl>
                                          <p:spTgt spid="337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42" name="Rectangle 26"/>
          <p:cNvSpPr>
            <a:spLocks noGrp="1" noChangeArrowheads="1"/>
          </p:cNvSpPr>
          <p:nvPr>
            <p:ph type="title" sz="quarter"/>
          </p:nvPr>
        </p:nvSpPr>
        <p:spPr>
          <a:xfrm>
            <a:off x="0" y="-24"/>
            <a:ext cx="9144000" cy="1143000"/>
          </a:xfrm>
          <a:noFill/>
          <a:ln/>
        </p:spPr>
        <p:txBody>
          <a:bodyPr/>
          <a:lstStyle/>
          <a:p>
            <a:pPr>
              <a:buClr>
                <a:srgbClr val="FF6600"/>
              </a:buClr>
            </a:pPr>
            <a:r>
              <a:rPr lang="en-US" altLang="zh-CN" sz="4000" dirty="0">
                <a:latin typeface="Times New Roman" pitchFamily="18" charset="0"/>
                <a:ea typeface="微软雅黑" pitchFamily="34" charset="-122"/>
              </a:rPr>
              <a:t>15.4.1 </a:t>
            </a:r>
            <a:r>
              <a:rPr lang="zh-CN" altLang="en-US" sz="4000" dirty="0">
                <a:latin typeface="Times New Roman" pitchFamily="18" charset="0"/>
                <a:ea typeface="微软雅黑" pitchFamily="34" charset="-122"/>
              </a:rPr>
              <a:t>挑战/响应机制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p>
        </p:txBody>
      </p:sp>
      <p:grpSp>
        <p:nvGrpSpPr>
          <p:cNvPr id="40" name="组合 39"/>
          <p:cNvGrpSpPr/>
          <p:nvPr/>
        </p:nvGrpSpPr>
        <p:grpSpPr>
          <a:xfrm>
            <a:off x="571472" y="1714488"/>
            <a:ext cx="7946112" cy="4321175"/>
            <a:chOff x="648613" y="2032024"/>
            <a:chExt cx="7946112" cy="4321175"/>
          </a:xfrm>
        </p:grpSpPr>
        <p:graphicFrame>
          <p:nvGraphicFramePr>
            <p:cNvPr id="34818" name="Object 2"/>
            <p:cNvGraphicFramePr>
              <a:graphicFrameLocks noGrp="1" noChangeAspect="1"/>
            </p:cNvGraphicFramePr>
            <p:nvPr>
              <p:ph sz="quarter" idx="1"/>
            </p:nvPr>
          </p:nvGraphicFramePr>
          <p:xfrm>
            <a:off x="971550" y="4911749"/>
            <a:ext cx="931863" cy="1441450"/>
          </p:xfrm>
          <a:graphic>
            <a:graphicData uri="http://schemas.openxmlformats.org/presentationml/2006/ole">
              <mc:AlternateContent xmlns:mc="http://schemas.openxmlformats.org/markup-compatibility/2006">
                <mc:Choice xmlns:v="urn:schemas-microsoft-com:vml" Requires="v">
                  <p:oleObj spid="_x0000_s34902" r:id="rId3" imgW="974265" imgH="1504474" progId="Visio.Drawing.11">
                    <p:embed/>
                  </p:oleObj>
                </mc:Choice>
                <mc:Fallback>
                  <p:oleObj r:id="rId3" imgW="974265" imgH="1504474"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911749"/>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3"/>
            <p:cNvGraphicFramePr>
              <a:graphicFrameLocks noGrp="1" noChangeAspect="1"/>
            </p:cNvGraphicFramePr>
            <p:nvPr>
              <p:ph sz="quarter" idx="2"/>
            </p:nvPr>
          </p:nvGraphicFramePr>
          <p:xfrm>
            <a:off x="3851275" y="2032024"/>
            <a:ext cx="1439863" cy="1357312"/>
          </p:xfrm>
          <a:graphic>
            <a:graphicData uri="http://schemas.openxmlformats.org/presentationml/2006/ole">
              <mc:AlternateContent xmlns:mc="http://schemas.openxmlformats.org/markup-compatibility/2006">
                <mc:Choice xmlns:v="urn:schemas-microsoft-com:vml" Requires="v">
                  <p:oleObj spid="_x0000_s34903" r:id="rId5" imgW="1484328" imgH="1397746" progId="Visio.Drawing.11">
                    <p:embed/>
                  </p:oleObj>
                </mc:Choice>
                <mc:Fallback>
                  <p:oleObj r:id="rId5" imgW="1484328" imgH="1397746" progId="Visio.Drawing.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032024"/>
                          <a:ext cx="1439863" cy="13573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Grp="1" noChangeAspect="1"/>
            </p:cNvGraphicFramePr>
            <p:nvPr>
              <p:ph sz="quarter" idx="3"/>
            </p:nvPr>
          </p:nvGraphicFramePr>
          <p:xfrm>
            <a:off x="7524750" y="2071678"/>
            <a:ext cx="1069975" cy="1368425"/>
          </p:xfrm>
          <a:graphic>
            <a:graphicData uri="http://schemas.openxmlformats.org/presentationml/2006/ole">
              <mc:AlternateContent xmlns:mc="http://schemas.openxmlformats.org/markup-compatibility/2006">
                <mc:Choice xmlns:v="urn:schemas-microsoft-com:vml" Requires="v">
                  <p:oleObj spid="_x0000_s34904" r:id="rId7" imgW="1132427" imgH="1447467" progId="Visio.Drawing.11">
                    <p:embed/>
                  </p:oleObj>
                </mc:Choice>
                <mc:Fallback>
                  <p:oleObj r:id="rId7" imgW="1132427" imgH="1447467" progId="Visio.Drawing.1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2071678"/>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Grp="1" noChangeAspect="1"/>
            </p:cNvGraphicFramePr>
            <p:nvPr>
              <p:ph sz="quarter" idx="4"/>
            </p:nvPr>
          </p:nvGraphicFramePr>
          <p:xfrm>
            <a:off x="827088" y="2176486"/>
            <a:ext cx="930275" cy="1223963"/>
          </p:xfrm>
          <a:graphic>
            <a:graphicData uri="http://schemas.openxmlformats.org/presentationml/2006/ole">
              <mc:AlternateContent xmlns:mc="http://schemas.openxmlformats.org/markup-compatibility/2006">
                <mc:Choice xmlns:v="urn:schemas-microsoft-com:vml" Requires="v">
                  <p:oleObj spid="_x0000_s34905" r:id="rId9" imgW="953691" imgH="1254157" progId="Visio.Drawing.11">
                    <p:embed/>
                  </p:oleObj>
                </mc:Choice>
                <mc:Fallback>
                  <p:oleObj r:id="rId9" imgW="953691" imgH="1254157" progId="Visio.Drawing.11">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176486"/>
                          <a:ext cx="930275" cy="1223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2" name="Line 6"/>
            <p:cNvSpPr>
              <a:spLocks noChangeShapeType="1"/>
            </p:cNvSpPr>
            <p:nvPr/>
          </p:nvSpPr>
          <p:spPr bwMode="auto">
            <a:xfrm>
              <a:off x="1908175" y="2392386"/>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3" name="Text Box 7"/>
            <p:cNvSpPr txBox="1">
              <a:spLocks noChangeArrowheads="1"/>
            </p:cNvSpPr>
            <p:nvPr/>
          </p:nvSpPr>
          <p:spPr bwMode="auto">
            <a:xfrm>
              <a:off x="1547813" y="2032024"/>
              <a:ext cx="2735262"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dirty="0">
                  <a:solidFill>
                    <a:srgbClr val="003399"/>
                  </a:solidFill>
                  <a:latin typeface="Times New Roman" pitchFamily="18" charset="0"/>
                  <a:ea typeface="微软雅黑" pitchFamily="34" charset="-122"/>
                </a:rPr>
                <a:t>发起认证请求</a:t>
              </a:r>
            </a:p>
          </p:txBody>
        </p:sp>
        <p:sp>
          <p:nvSpPr>
            <p:cNvPr id="34824" name="Line 8"/>
            <p:cNvSpPr>
              <a:spLocks noChangeShapeType="1"/>
            </p:cNvSpPr>
            <p:nvPr/>
          </p:nvSpPr>
          <p:spPr bwMode="auto">
            <a:xfrm>
              <a:off x="5292725" y="2392386"/>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5" name="Text Box 9"/>
            <p:cNvSpPr txBox="1">
              <a:spLocks noChangeArrowheads="1"/>
            </p:cNvSpPr>
            <p:nvPr/>
          </p:nvSpPr>
          <p:spPr bwMode="auto">
            <a:xfrm>
              <a:off x="4933950" y="2032024"/>
              <a:ext cx="287972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客户端将认证请求发往服务器</a:t>
              </a:r>
            </a:p>
          </p:txBody>
        </p:sp>
        <p:sp>
          <p:nvSpPr>
            <p:cNvPr id="34826" name="Line 10"/>
            <p:cNvSpPr>
              <a:spLocks noChangeShapeType="1"/>
            </p:cNvSpPr>
            <p:nvPr/>
          </p:nvSpPr>
          <p:spPr bwMode="auto">
            <a:xfrm flipH="1">
              <a:off x="5292725" y="2679724"/>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7" name="Text Box 11"/>
            <p:cNvSpPr txBox="1">
              <a:spLocks noChangeArrowheads="1"/>
            </p:cNvSpPr>
            <p:nvPr/>
          </p:nvSpPr>
          <p:spPr bwMode="auto">
            <a:xfrm>
              <a:off x="5003800" y="2392386"/>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挑战值</a:t>
              </a:r>
            </a:p>
          </p:txBody>
        </p:sp>
        <p:sp>
          <p:nvSpPr>
            <p:cNvPr id="34828" name="Line 12"/>
            <p:cNvSpPr>
              <a:spLocks noChangeShapeType="1"/>
            </p:cNvSpPr>
            <p:nvPr/>
          </p:nvSpPr>
          <p:spPr bwMode="auto">
            <a:xfrm flipH="1">
              <a:off x="1979613" y="2679724"/>
              <a:ext cx="1944687"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9" name="Text Box 13"/>
            <p:cNvSpPr txBox="1">
              <a:spLocks noChangeArrowheads="1"/>
            </p:cNvSpPr>
            <p:nvPr/>
          </p:nvSpPr>
          <p:spPr bwMode="auto">
            <a:xfrm>
              <a:off x="2124075" y="2392386"/>
              <a:ext cx="1728788"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dirty="0">
                  <a:solidFill>
                    <a:srgbClr val="003399"/>
                  </a:solidFill>
                  <a:latin typeface="Times New Roman" pitchFamily="18" charset="0"/>
                  <a:ea typeface="微软雅黑" pitchFamily="34" charset="-122"/>
                  <a:sym typeface="Arial" pitchFamily="34" charset="0"/>
                </a:rPr>
                <a:t>用户得到挑战值</a:t>
              </a:r>
            </a:p>
          </p:txBody>
        </p:sp>
        <p:sp>
          <p:nvSpPr>
            <p:cNvPr id="34830" name="Line 14"/>
            <p:cNvSpPr>
              <a:spLocks noChangeShapeType="1"/>
            </p:cNvSpPr>
            <p:nvPr/>
          </p:nvSpPr>
          <p:spPr bwMode="auto">
            <a:xfrm>
              <a:off x="1042988" y="3400449"/>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1" name="Text Box 15"/>
            <p:cNvSpPr txBox="1">
              <a:spLocks noChangeArrowheads="1"/>
            </p:cNvSpPr>
            <p:nvPr/>
          </p:nvSpPr>
          <p:spPr bwMode="auto">
            <a:xfrm>
              <a:off x="648613" y="3186136"/>
              <a:ext cx="430887" cy="1943100"/>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输入一次性口令设备</a:t>
              </a:r>
            </a:p>
          </p:txBody>
        </p:sp>
        <p:sp>
          <p:nvSpPr>
            <p:cNvPr id="34832" name="Line 16"/>
            <p:cNvSpPr>
              <a:spLocks noChangeShapeType="1"/>
            </p:cNvSpPr>
            <p:nvPr/>
          </p:nvSpPr>
          <p:spPr bwMode="auto">
            <a:xfrm flipV="1">
              <a:off x="1403350" y="3400449"/>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3" name="Text Box 17"/>
            <p:cNvSpPr txBox="1">
              <a:spLocks noChangeArrowheads="1"/>
            </p:cNvSpPr>
            <p:nvPr/>
          </p:nvSpPr>
          <p:spPr bwMode="auto">
            <a:xfrm>
              <a:off x="1442363" y="3400449"/>
              <a:ext cx="430887" cy="1296987"/>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一次性口令</a:t>
              </a:r>
            </a:p>
          </p:txBody>
        </p:sp>
        <p:sp>
          <p:nvSpPr>
            <p:cNvPr id="34834" name="Line 18"/>
            <p:cNvSpPr>
              <a:spLocks noChangeShapeType="1"/>
            </p:cNvSpPr>
            <p:nvPr/>
          </p:nvSpPr>
          <p:spPr bwMode="auto">
            <a:xfrm flipH="1">
              <a:off x="1908175" y="3255986"/>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5" name="Line 19"/>
            <p:cNvSpPr>
              <a:spLocks noChangeShapeType="1"/>
            </p:cNvSpPr>
            <p:nvPr/>
          </p:nvSpPr>
          <p:spPr bwMode="auto">
            <a:xfrm flipH="1">
              <a:off x="5292725" y="3255986"/>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6" name="Line 20"/>
            <p:cNvSpPr>
              <a:spLocks noChangeShapeType="1"/>
            </p:cNvSpPr>
            <p:nvPr/>
          </p:nvSpPr>
          <p:spPr bwMode="auto">
            <a:xfrm>
              <a:off x="1908175" y="296864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7" name="Line 21"/>
            <p:cNvSpPr>
              <a:spLocks noChangeShapeType="1"/>
            </p:cNvSpPr>
            <p:nvPr/>
          </p:nvSpPr>
          <p:spPr bwMode="auto">
            <a:xfrm>
              <a:off x="5292725" y="296864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8" name="Text Box 22"/>
            <p:cNvSpPr txBox="1">
              <a:spLocks noChangeArrowheads="1"/>
            </p:cNvSpPr>
            <p:nvPr/>
          </p:nvSpPr>
          <p:spPr bwMode="auto">
            <a:xfrm>
              <a:off x="2195513" y="2679724"/>
              <a:ext cx="1296987"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输入客户端</a:t>
              </a:r>
            </a:p>
          </p:txBody>
        </p:sp>
        <p:sp>
          <p:nvSpPr>
            <p:cNvPr id="34839" name="Text Box 23"/>
            <p:cNvSpPr txBox="1">
              <a:spLocks noChangeArrowheads="1"/>
            </p:cNvSpPr>
            <p:nvPr/>
          </p:nvSpPr>
          <p:spPr bwMode="auto">
            <a:xfrm>
              <a:off x="5365750" y="2679724"/>
              <a:ext cx="194310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客户端送给服务器</a:t>
              </a:r>
            </a:p>
          </p:txBody>
        </p:sp>
        <p:sp>
          <p:nvSpPr>
            <p:cNvPr id="34840" name="Text Box 24"/>
            <p:cNvSpPr txBox="1">
              <a:spLocks noChangeArrowheads="1"/>
            </p:cNvSpPr>
            <p:nvPr/>
          </p:nvSpPr>
          <p:spPr bwMode="auto">
            <a:xfrm>
              <a:off x="5292725" y="2968649"/>
              <a:ext cx="194627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匹配返回认证结果</a:t>
              </a:r>
            </a:p>
          </p:txBody>
        </p:sp>
        <p:sp>
          <p:nvSpPr>
            <p:cNvPr id="34841" name="Text Box 25"/>
            <p:cNvSpPr txBox="1">
              <a:spLocks noChangeArrowheads="1"/>
            </p:cNvSpPr>
            <p:nvPr/>
          </p:nvSpPr>
          <p:spPr bwMode="auto">
            <a:xfrm>
              <a:off x="1763713" y="2968649"/>
              <a:ext cx="2230437"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得到结果进行后续操作</a:t>
              </a:r>
            </a:p>
          </p:txBody>
        </p:sp>
      </p:grpSp>
      <p:pic>
        <p:nvPicPr>
          <p:cNvPr id="34844" name="Picture 28"/>
          <p:cNvPicPr>
            <a:picLocks noChangeAspect="1" noChangeArrowheads="1"/>
          </p:cNvPicPr>
          <p:nvPr/>
        </p:nvPicPr>
        <p:blipFill>
          <a:blip r:embed="rId11" cstate="print"/>
          <a:srcRect/>
          <a:stretch>
            <a:fillRect/>
          </a:stretch>
        </p:blipFill>
        <p:spPr bwMode="auto">
          <a:xfrm>
            <a:off x="3066099" y="3867908"/>
            <a:ext cx="1944688" cy="1944688"/>
          </a:xfrm>
          <a:prstGeom prst="rect">
            <a:avLst/>
          </a:prstGeom>
          <a:noFill/>
          <a:ln w="9525">
            <a:noFill/>
            <a:miter lim="800000"/>
            <a:headEnd/>
            <a:tailEnd/>
          </a:ln>
          <a:effectLst/>
        </p:spPr>
      </p:pic>
      <p:pic>
        <p:nvPicPr>
          <p:cNvPr id="34845" name="Picture 29"/>
          <p:cNvPicPr>
            <a:picLocks noChangeAspect="1" noChangeArrowheads="1"/>
          </p:cNvPicPr>
          <p:nvPr/>
        </p:nvPicPr>
        <p:blipFill>
          <a:blip r:embed="rId12" cstate="print"/>
          <a:srcRect l="13617" t="1884"/>
          <a:stretch>
            <a:fillRect/>
          </a:stretch>
        </p:blipFill>
        <p:spPr bwMode="auto">
          <a:xfrm>
            <a:off x="5209239" y="4062377"/>
            <a:ext cx="3090863" cy="1555750"/>
          </a:xfrm>
          <a:prstGeom prst="rect">
            <a:avLst/>
          </a:prstGeom>
          <a:noFill/>
          <a:ln w="9525">
            <a:noFill/>
            <a:miter lim="800000"/>
            <a:headEnd/>
            <a:tailEnd/>
          </a:ln>
          <a:effec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4844"/>
                                        </p:tgtEl>
                                        <p:attrNameLst>
                                          <p:attrName>style.visibility</p:attrName>
                                        </p:attrNameLst>
                                      </p:cBhvr>
                                      <p:to>
                                        <p:strVal val="visible"/>
                                      </p:to>
                                    </p:set>
                                    <p:anim calcmode="lin" valueType="num">
                                      <p:cBhvr>
                                        <p:cTn id="11" dur="500" fill="hold"/>
                                        <p:tgtEl>
                                          <p:spTgt spid="34844"/>
                                        </p:tgtEl>
                                        <p:attrNameLst>
                                          <p:attrName>ppt_w</p:attrName>
                                        </p:attrNameLst>
                                      </p:cBhvr>
                                      <p:tavLst>
                                        <p:tav tm="0">
                                          <p:val>
                                            <p:fltVal val="0"/>
                                          </p:val>
                                        </p:tav>
                                        <p:tav tm="100000">
                                          <p:val>
                                            <p:strVal val="#ppt_w"/>
                                          </p:val>
                                        </p:tav>
                                      </p:tavLst>
                                    </p:anim>
                                    <p:anim calcmode="lin" valueType="num">
                                      <p:cBhvr>
                                        <p:cTn id="12" dur="500" fill="hold"/>
                                        <p:tgtEl>
                                          <p:spTgt spid="3484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4845"/>
                                        </p:tgtEl>
                                        <p:attrNameLst>
                                          <p:attrName>style.visibility</p:attrName>
                                        </p:attrNameLst>
                                      </p:cBhvr>
                                      <p:to>
                                        <p:strVal val="visible"/>
                                      </p:to>
                                    </p:set>
                                    <p:anim calcmode="lin" valueType="num">
                                      <p:cBhvr>
                                        <p:cTn id="15" dur="500" fill="hold"/>
                                        <p:tgtEl>
                                          <p:spTgt spid="34845"/>
                                        </p:tgtEl>
                                        <p:attrNameLst>
                                          <p:attrName>ppt_w</p:attrName>
                                        </p:attrNameLst>
                                      </p:cBhvr>
                                      <p:tavLst>
                                        <p:tav tm="0">
                                          <p:val>
                                            <p:fltVal val="0"/>
                                          </p:val>
                                        </p:tav>
                                        <p:tav tm="100000">
                                          <p:val>
                                            <p:strVal val="#ppt_w"/>
                                          </p:val>
                                        </p:tav>
                                      </p:tavLst>
                                    </p:anim>
                                    <p:anim calcmode="lin" valueType="num">
                                      <p:cBhvr>
                                        <p:cTn id="16" dur="500" fill="hold"/>
                                        <p:tgtEl>
                                          <p:spTgt spid="348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0" y="-24"/>
            <a:ext cx="9144000" cy="1143000"/>
          </a:xfrm>
        </p:spPr>
        <p:txBody>
          <a:bodyPr/>
          <a:lstStyle/>
          <a:p>
            <a:r>
              <a:rPr lang="en-US" altLang="zh-CN" sz="4000" dirty="0">
                <a:latin typeface="Times New Roman" pitchFamily="18" charset="0"/>
                <a:ea typeface="微软雅黑" pitchFamily="34" charset="-122"/>
              </a:rPr>
              <a:t>15.1 </a:t>
            </a:r>
            <a:r>
              <a:rPr lang="zh-CN" altLang="en-US" sz="4000" dirty="0">
                <a:latin typeface="Times New Roman" pitchFamily="18" charset="0"/>
                <a:ea typeface="微软雅黑" pitchFamily="34" charset="-122"/>
              </a:rPr>
              <a:t>身份证明概述</a:t>
            </a:r>
          </a:p>
        </p:txBody>
      </p:sp>
      <p:sp>
        <p:nvSpPr>
          <p:cNvPr id="8196" name="Rectangle 3"/>
          <p:cNvSpPr>
            <a:spLocks noGrp="1" noChangeArrowheads="1"/>
          </p:cNvSpPr>
          <p:nvPr>
            <p:ph type="body" idx="4294967295"/>
          </p:nvPr>
        </p:nvSpPr>
        <p:spPr>
          <a:xfrm>
            <a:off x="0" y="2143116"/>
            <a:ext cx="8229600" cy="3983047"/>
          </a:xfrm>
        </p:spPr>
        <p:txBody>
          <a:bodyPr/>
          <a:lstStyle/>
          <a:p>
            <a:pPr lvl="2" eaLnBrk="1" hangingPunct="1">
              <a:lnSpc>
                <a:spcPct val="120000"/>
              </a:lnSpc>
              <a:spcBef>
                <a:spcPct val="50000"/>
              </a:spcBef>
              <a:buClr>
                <a:schemeClr val="accent2"/>
              </a:buClr>
              <a:buBlip>
                <a:blip r:embed="rId2"/>
              </a:buBlip>
            </a:pPr>
            <a:r>
              <a:rPr lang="zh-CN" dirty="0">
                <a:solidFill>
                  <a:srgbClr val="003399"/>
                </a:solidFill>
                <a:latin typeface="Times New Roman" pitchFamily="18" charset="0"/>
                <a:ea typeface="微软雅黑" pitchFamily="34" charset="-122"/>
              </a:rPr>
              <a:t>防止身份欺诈</a:t>
            </a:r>
          </a:p>
          <a:p>
            <a:pPr lvl="2" eaLnBrk="1" hangingPunct="1">
              <a:lnSpc>
                <a:spcPct val="120000"/>
              </a:lnSpc>
              <a:spcBef>
                <a:spcPct val="50000"/>
              </a:spcBef>
              <a:buClr>
                <a:schemeClr val="accent2"/>
              </a:buClr>
              <a:buBlip>
                <a:blip r:embed="rId2"/>
              </a:buBlip>
            </a:pPr>
            <a:r>
              <a:rPr lang="zh-CN" dirty="0">
                <a:solidFill>
                  <a:srgbClr val="003399"/>
                </a:solidFill>
                <a:latin typeface="Times New Roman" pitchFamily="18" charset="0"/>
                <a:ea typeface="微软雅黑" pitchFamily="34" charset="-122"/>
              </a:rPr>
              <a:t>通信和数据系统的安全性</a:t>
            </a:r>
          </a:p>
          <a:p>
            <a:pPr lvl="2" eaLnBrk="1" hangingPunct="1">
              <a:lnSpc>
                <a:spcPct val="120000"/>
              </a:lnSpc>
              <a:spcBef>
                <a:spcPct val="50000"/>
              </a:spcBef>
              <a:buClr>
                <a:schemeClr val="accent2"/>
              </a:buClr>
              <a:buBlip>
                <a:blip r:embed="rId2"/>
              </a:buBlip>
            </a:pPr>
            <a:r>
              <a:rPr lang="zh-CN" dirty="0">
                <a:solidFill>
                  <a:srgbClr val="003399"/>
                </a:solidFill>
                <a:latin typeface="Times New Roman" pitchFamily="18" charset="0"/>
                <a:ea typeface="微软雅黑" pitchFamily="34" charset="-122"/>
              </a:rPr>
              <a:t>计算机的访问和使用</a:t>
            </a:r>
          </a:p>
          <a:p>
            <a:pPr lvl="2" eaLnBrk="1" hangingPunct="1">
              <a:lnSpc>
                <a:spcPct val="120000"/>
              </a:lnSpc>
              <a:spcBef>
                <a:spcPct val="50000"/>
              </a:spcBef>
              <a:buClr>
                <a:schemeClr val="accent2"/>
              </a:buClr>
              <a:buBlip>
                <a:blip r:embed="rId2"/>
              </a:buBlip>
            </a:pPr>
            <a:r>
              <a:rPr lang="zh-CN" dirty="0">
                <a:solidFill>
                  <a:srgbClr val="003399"/>
                </a:solidFill>
                <a:latin typeface="Times New Roman" pitchFamily="18" charset="0"/>
                <a:ea typeface="微软雅黑" pitchFamily="34" charset="-122"/>
              </a:rPr>
              <a:t>安全区的出入</a:t>
            </a:r>
          </a:p>
        </p:txBody>
      </p:sp>
      <p:sp>
        <p:nvSpPr>
          <p:cNvPr id="8197" name="AutoShape 4"/>
          <p:cNvSpPr>
            <a:spLocks noChangeArrowheads="1"/>
          </p:cNvSpPr>
          <p:nvPr/>
        </p:nvSpPr>
        <p:spPr bwMode="auto">
          <a:xfrm>
            <a:off x="3490913" y="3857628"/>
            <a:ext cx="792162" cy="1500198"/>
          </a:xfrm>
          <a:prstGeom prst="curvedRightArrow">
            <a:avLst>
              <a:gd name="adj1" fmla="val 36393"/>
              <a:gd name="adj2" fmla="val 72786"/>
              <a:gd name="adj3" fmla="val 33333"/>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cmpd="sng">
            <a:noFill/>
            <a:miter lim="800000"/>
            <a:headEnd/>
            <a:tailEnd/>
          </a:ln>
          <a:effectLst>
            <a:glow rad="63500">
              <a:schemeClr val="accent1">
                <a:satMod val="175000"/>
                <a:alpha val="40000"/>
              </a:schemeClr>
            </a:glow>
          </a:effectLst>
        </p:spPr>
        <p:txBody>
          <a:bodyPr wrap="none" anchor="ctr"/>
          <a:lstStyle/>
          <a:p>
            <a:pPr algn="ctr"/>
            <a:r>
              <a:rPr lang="zh-CN" altLang="en-US" sz="2200" b="1" dirty="0">
                <a:solidFill>
                  <a:srgbClr val="C00000"/>
                </a:solidFill>
                <a:latin typeface="Times New Roman" pitchFamily="18" charset="0"/>
                <a:ea typeface="微软雅黑" pitchFamily="34" charset="-122"/>
              </a:rPr>
              <a:t>          热点</a:t>
            </a:r>
          </a:p>
        </p:txBody>
      </p:sp>
      <p:pic>
        <p:nvPicPr>
          <p:cNvPr id="8199" name="Picture 7"/>
          <p:cNvPicPr>
            <a:picLocks noChangeAspect="1" noChangeArrowheads="1"/>
          </p:cNvPicPr>
          <p:nvPr/>
        </p:nvPicPr>
        <p:blipFill>
          <a:blip r:embed="rId3" cstate="print"/>
          <a:srcRect/>
          <a:stretch>
            <a:fillRect/>
          </a:stretch>
        </p:blipFill>
        <p:spPr bwMode="auto">
          <a:xfrm>
            <a:off x="5500694" y="2285992"/>
            <a:ext cx="3097213" cy="2416175"/>
          </a:xfrm>
          <a:prstGeom prst="rect">
            <a:avLst/>
          </a:prstGeom>
          <a:noFill/>
          <a:ln w="9525">
            <a:noFill/>
            <a:miter lim="800000"/>
            <a:headEnd/>
            <a:tailEnd/>
          </a:ln>
          <a:effectLst/>
        </p:spPr>
      </p:pic>
      <p:sp>
        <p:nvSpPr>
          <p:cNvPr id="10" name="AutoShape 5"/>
          <p:cNvSpPr>
            <a:spLocks noChangeArrowheads="1"/>
          </p:cNvSpPr>
          <p:nvPr/>
        </p:nvSpPr>
        <p:spPr bwMode="auto">
          <a:xfrm>
            <a:off x="214282" y="1357298"/>
            <a:ext cx="2143140"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必要性</a:t>
            </a:r>
          </a:p>
        </p:txBody>
      </p:sp>
      <p:sp>
        <p:nvSpPr>
          <p:cNvPr id="11" name="AutoShape 7"/>
          <p:cNvSpPr>
            <a:spLocks noChangeArrowheads="1"/>
          </p:cNvSpPr>
          <p:nvPr/>
        </p:nvSpPr>
        <p:spPr bwMode="auto">
          <a:xfrm>
            <a:off x="1071538" y="5500702"/>
            <a:ext cx="7000924" cy="642942"/>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headEnd/>
            <a:tailEnd/>
          </a:ln>
          <a:effectLst/>
        </p:spPr>
        <p:txBody>
          <a:bodyPr vert="horz" wrap="none" anchor="ctr"/>
          <a:lstStyle/>
          <a:p>
            <a:pPr algn="ctr" eaLnBrk="0" hangingPunct="0">
              <a:lnSpc>
                <a:spcPct val="80000"/>
              </a:lnSpc>
              <a:spcBef>
                <a:spcPct val="20000"/>
              </a:spcBef>
              <a:defRPr/>
            </a:pPr>
            <a:r>
              <a:rPr lang="zh-CN" altLang="en-US" sz="2600" kern="0" dirty="0">
                <a:solidFill>
                  <a:srgbClr val="003399"/>
                </a:solidFill>
                <a:latin typeface="Times New Roman" pitchFamily="18" charset="0"/>
                <a:ea typeface="微软雅黑" pitchFamily="34" charset="-122"/>
              </a:rPr>
              <a:t>实现安全、准确、高效和低成本的数字化认证</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199"/>
                                        </p:tgtEl>
                                        <p:attrNameLst>
                                          <p:attrName>style.visibility</p:attrName>
                                        </p:attrNameLst>
                                      </p:cBhvr>
                                      <p:to>
                                        <p:strVal val="visible"/>
                                      </p:to>
                                    </p:set>
                                    <p:anim calcmode="lin" valueType="num">
                                      <p:cBhvr>
                                        <p:cTn id="7" dur="500" fill="hold"/>
                                        <p:tgtEl>
                                          <p:spTgt spid="8199"/>
                                        </p:tgtEl>
                                        <p:attrNameLst>
                                          <p:attrName>ppt_w</p:attrName>
                                        </p:attrNameLst>
                                      </p:cBhvr>
                                      <p:tavLst>
                                        <p:tav tm="0">
                                          <p:val>
                                            <p:fltVal val="0"/>
                                          </p:val>
                                        </p:tav>
                                        <p:tav tm="100000">
                                          <p:val>
                                            <p:strVal val="#ppt_w"/>
                                          </p:val>
                                        </p:tav>
                                      </p:tavLst>
                                    </p:anim>
                                    <p:anim calcmode="lin" valueType="num">
                                      <p:cBhvr>
                                        <p:cTn id="8" dur="500" fill="hold"/>
                                        <p:tgtEl>
                                          <p:spTgt spid="81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9058" y="3000372"/>
            <a:ext cx="1285884"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缺点</a:t>
            </a:r>
          </a:p>
        </p:txBody>
      </p:sp>
      <p:sp>
        <p:nvSpPr>
          <p:cNvPr id="3" name="TextBox 2"/>
          <p:cNvSpPr txBox="1"/>
          <p:nvPr/>
        </p:nvSpPr>
        <p:spPr>
          <a:xfrm>
            <a:off x="3893339" y="1142984"/>
            <a:ext cx="1357322"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优点</a:t>
            </a:r>
          </a:p>
        </p:txBody>
      </p:sp>
      <p:sp>
        <p:nvSpPr>
          <p:cNvPr id="6" name="AutoShape 9"/>
          <p:cNvSpPr>
            <a:spLocks noChangeArrowheads="1"/>
          </p:cNvSpPr>
          <p:nvPr/>
        </p:nvSpPr>
        <p:spPr bwMode="gray">
          <a:xfrm>
            <a:off x="2000232" y="174655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7" name="TextBox 6"/>
          <p:cNvSpPr txBox="1"/>
          <p:nvPr/>
        </p:nvSpPr>
        <p:spPr>
          <a:xfrm>
            <a:off x="2024818" y="1746554"/>
            <a:ext cx="522070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可以保证很高的安全性</a:t>
            </a:r>
          </a:p>
        </p:txBody>
      </p:sp>
      <p:sp>
        <p:nvSpPr>
          <p:cNvPr id="12" name="AutoShape 9"/>
          <p:cNvSpPr>
            <a:spLocks noChangeArrowheads="1"/>
          </p:cNvSpPr>
          <p:nvPr/>
        </p:nvSpPr>
        <p:spPr bwMode="gray">
          <a:xfrm>
            <a:off x="2013883" y="350043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3" name="TextBox 12"/>
          <p:cNvSpPr txBox="1"/>
          <p:nvPr/>
        </p:nvSpPr>
        <p:spPr>
          <a:xfrm>
            <a:off x="2038466" y="352176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需多次手工输入，易造成失误</a:t>
            </a:r>
          </a:p>
        </p:txBody>
      </p:sp>
      <p:sp>
        <p:nvSpPr>
          <p:cNvPr id="14" name="AutoShape 9"/>
          <p:cNvSpPr>
            <a:spLocks noChangeArrowheads="1"/>
          </p:cNvSpPr>
          <p:nvPr/>
        </p:nvSpPr>
        <p:spPr bwMode="gray">
          <a:xfrm>
            <a:off x="2030551" y="410400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5" name="TextBox 14"/>
          <p:cNvSpPr txBox="1"/>
          <p:nvPr/>
        </p:nvSpPr>
        <p:spPr>
          <a:xfrm>
            <a:off x="2055134" y="412533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客户端和服务器交互次数多</a:t>
            </a:r>
          </a:p>
        </p:txBody>
      </p:sp>
      <p:sp>
        <p:nvSpPr>
          <p:cNvPr id="16" name="AutoShape 9"/>
          <p:cNvSpPr>
            <a:spLocks noChangeArrowheads="1"/>
          </p:cNvSpPr>
          <p:nvPr/>
        </p:nvSpPr>
        <p:spPr bwMode="gray">
          <a:xfrm>
            <a:off x="2030551" y="471488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7" name="TextBox 16"/>
          <p:cNvSpPr txBox="1"/>
          <p:nvPr/>
        </p:nvSpPr>
        <p:spPr>
          <a:xfrm>
            <a:off x="2055134" y="4736207"/>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服务器开销大</a:t>
            </a:r>
          </a:p>
        </p:txBody>
      </p:sp>
      <p:sp>
        <p:nvSpPr>
          <p:cNvPr id="18" name="Rectangle 2"/>
          <p:cNvSpPr txBox="1">
            <a:spLocks noChangeArrowheads="1"/>
          </p:cNvSpPr>
          <p:nvPr/>
        </p:nvSpPr>
        <p:spPr>
          <a:xfrm>
            <a:off x="0" y="142852"/>
            <a:ext cx="9144000" cy="1143001"/>
          </a:xfrm>
          <a:prstGeom prst="rect">
            <a:avLst/>
          </a:prstGeom>
        </p:spPr>
        <p:txBody>
          <a:bodyPr/>
          <a:lstStyle/>
          <a:p>
            <a:pPr marL="0" marR="0" lvl="0" indent="0" algn="ctr" defTabSz="914400" rtl="0" eaLnBrk="0" fontAlgn="base" latinLnBrk="1" hangingPunct="0">
              <a:lnSpc>
                <a:spcPct val="100000"/>
              </a:lnSpc>
              <a:spcBef>
                <a:spcPct val="0"/>
              </a:spcBef>
              <a:spcAft>
                <a:spcPct val="0"/>
              </a:spcAft>
              <a:buClr>
                <a:srgbClr val="FF6600"/>
              </a:buClr>
              <a:buSzTx/>
              <a:buFontTx/>
              <a:buNone/>
              <a:tabLst/>
              <a:defRPr/>
            </a:pPr>
            <a:r>
              <a:rPr kumimoji="1" lang="en-US" altLang="zh-CN" sz="4000" b="1" kern="0" dirty="0">
                <a:solidFill>
                  <a:schemeClr val="bg1"/>
                </a:solidFill>
                <a:latin typeface="Times New Roman" pitchFamily="18" charset="0"/>
                <a:ea typeface="微软雅黑" pitchFamily="34" charset="-122"/>
                <a:cs typeface="+mj-cs"/>
              </a:rPr>
              <a:t>15</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.4.1 </a:t>
            </a:r>
            <a:r>
              <a:rPr kumimoji="1" lang="zh-CN" altLang="en-US"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挑战/响应机制</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a:t>
            </a:r>
            <a:r>
              <a:rPr kumimoji="1" lang="zh-CN" altLang="en-US"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优缺点</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26988"/>
            <a:ext cx="9144000" cy="1143001"/>
          </a:xfrm>
        </p:spPr>
        <p:txBody>
          <a:bodyPr/>
          <a:lstStyle/>
          <a:p>
            <a:pPr>
              <a:buClr>
                <a:srgbClr val="FF6600"/>
              </a:buClr>
            </a:pPr>
            <a:r>
              <a:rPr lang="en-US" altLang="zh-CN" sz="4000" dirty="0">
                <a:latin typeface="Times New Roman" pitchFamily="18" charset="0"/>
                <a:ea typeface="微软雅黑" pitchFamily="34" charset="-122"/>
              </a:rPr>
              <a:t>15.4.2 </a:t>
            </a:r>
            <a:r>
              <a:rPr lang="zh-CN" altLang="zh-CN" sz="4000" dirty="0">
                <a:latin typeface="Times New Roman" pitchFamily="18" charset="0"/>
                <a:ea typeface="微软雅黑" pitchFamily="34" charset="-122"/>
              </a:rPr>
              <a:t>口令序列机制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原理</a:t>
            </a:r>
            <a:endParaRPr lang="zh-CN" altLang="zh-CN" sz="4000" dirty="0">
              <a:latin typeface="Times New Roman" pitchFamily="18" charset="0"/>
              <a:ea typeface="微软雅黑" pitchFamily="34" charset="-122"/>
            </a:endParaRPr>
          </a:p>
        </p:txBody>
      </p:sp>
      <p:sp>
        <p:nvSpPr>
          <p:cNvPr id="36867" name="Rectangle 3"/>
          <p:cNvSpPr>
            <a:spLocks noGrp="1" noChangeArrowheads="1"/>
          </p:cNvSpPr>
          <p:nvPr>
            <p:ph type="body" sz="half" idx="1"/>
          </p:nvPr>
        </p:nvSpPr>
        <p:spPr>
          <a:xfrm>
            <a:off x="214282" y="2214554"/>
            <a:ext cx="8715404" cy="2428892"/>
          </a:xfrm>
        </p:spPr>
        <p:txBody>
          <a:bodyPr/>
          <a:lstStyle/>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在口令重置前，允许用户登录</a:t>
            </a:r>
            <a:r>
              <a:rPr lang="en-US" altLang="en-US" sz="2400" dirty="0">
                <a:solidFill>
                  <a:srgbClr val="003399"/>
                </a:solidFill>
                <a:latin typeface="Times New Roman" pitchFamily="18" charset="0"/>
                <a:ea typeface="微软雅黑" pitchFamily="34" charset="-122"/>
              </a:rPr>
              <a:t>n</a:t>
            </a:r>
            <a:r>
              <a:rPr lang="zh-CN" altLang="en-US" sz="2400" dirty="0">
                <a:solidFill>
                  <a:srgbClr val="003399"/>
                </a:solidFill>
                <a:latin typeface="Times New Roman" pitchFamily="18" charset="0"/>
                <a:ea typeface="微软雅黑" pitchFamily="34" charset="-122"/>
              </a:rPr>
              <a:t>次，那么主机需要计算出</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，并保存该值，其中</a:t>
            </a:r>
            <a:r>
              <a:rPr lang="en-US" altLang="en-US" sz="2400" dirty="0">
                <a:solidFill>
                  <a:srgbClr val="003399"/>
                </a:solidFill>
                <a:latin typeface="Times New Roman" pitchFamily="18" charset="0"/>
                <a:ea typeface="微软雅黑" pitchFamily="34" charset="-122"/>
              </a:rPr>
              <a:t>F</a:t>
            </a:r>
            <a:r>
              <a:rPr lang="zh-CN" altLang="en-US" sz="2400" dirty="0">
                <a:solidFill>
                  <a:srgbClr val="003399"/>
                </a:solidFill>
                <a:latin typeface="Times New Roman" pitchFamily="18" charset="0"/>
                <a:ea typeface="微软雅黑" pitchFamily="34" charset="-122"/>
              </a:rPr>
              <a:t>为一个单向函数。</a:t>
            </a: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用户第一次登录时，需提供</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n-1</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。系统计算</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n-1</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，并验证是否等于</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。如果通过则重新存储</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n-1</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。下次登录时，则验证</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n-2</a:t>
            </a:r>
            <a:r>
              <a:rPr lang="en-US" altLang="en-US" sz="2400" dirty="0">
                <a:solidFill>
                  <a:srgbClr val="003399"/>
                </a:solidFill>
                <a:latin typeface="Times New Roman" pitchFamily="18" charset="0"/>
                <a:ea typeface="微软雅黑" pitchFamily="34" charset="-122"/>
              </a:rPr>
              <a:t>(x</a:t>
            </a:r>
            <a:r>
              <a:rPr lang="en-US" sz="2400" dirty="0">
                <a:solidFill>
                  <a:srgbClr val="003399"/>
                </a:solidFill>
                <a:latin typeface="Times New Roman" pitchFamily="18" charset="0"/>
                <a:ea typeface="微软雅黑" pitchFamily="34" charset="-122"/>
              </a:rPr>
              <a:t>)</a:t>
            </a:r>
            <a:r>
              <a:rPr lang="zh-CN" altLang="en-US" sz="2400" dirty="0">
                <a:solidFill>
                  <a:srgbClr val="003399"/>
                </a:solidFill>
                <a:latin typeface="Times New Roman" pitchFamily="18" charset="0"/>
                <a:ea typeface="微软雅黑" pitchFamily="34" charset="-122"/>
              </a:rPr>
              <a:t>，依此类推。</a:t>
            </a:r>
          </a:p>
        </p:txBody>
      </p:sp>
      <p:grpSp>
        <p:nvGrpSpPr>
          <p:cNvPr id="15" name="组合 28"/>
          <p:cNvGrpSpPr/>
          <p:nvPr/>
        </p:nvGrpSpPr>
        <p:grpSpPr>
          <a:xfrm>
            <a:off x="2285984" y="1364317"/>
            <a:ext cx="4572032" cy="635923"/>
            <a:chOff x="1991560" y="-503594"/>
            <a:chExt cx="3841352" cy="813781"/>
          </a:xfrm>
        </p:grpSpPr>
        <p:sp>
          <p:nvSpPr>
            <p:cNvPr id="16" name="AutoShape 7"/>
            <p:cNvSpPr>
              <a:spLocks noChangeArrowheads="1"/>
            </p:cNvSpPr>
            <p:nvPr/>
          </p:nvSpPr>
          <p:spPr bwMode="auto">
            <a:xfrm>
              <a:off x="1991560" y="-503594"/>
              <a:ext cx="3841352" cy="813781"/>
            </a:xfrm>
            <a:prstGeom prst="roundRect">
              <a:avLst>
                <a:gd name="adj" fmla="val 13745"/>
              </a:avLst>
            </a:prstGeom>
            <a:solidFill>
              <a:schemeClr val="bg1">
                <a:alpha val="90000"/>
              </a:schemeClr>
            </a:solidFill>
            <a:ln w="31750">
              <a:solidFill>
                <a:srgbClr val="FF9933"/>
              </a:solidFill>
              <a:round/>
              <a:headEnd/>
              <a:tailEnd/>
            </a:ln>
            <a:effectLst/>
          </p:spPr>
          <p:txBody>
            <a:bodyPr vert="horz" wrap="none" anchor="ctr"/>
            <a:lstStyle/>
            <a:p>
              <a:pPr algn="ctr" eaLnBrk="0" hangingPunct="0">
                <a:lnSpc>
                  <a:spcPct val="80000"/>
                </a:lnSpc>
                <a:spcBef>
                  <a:spcPct val="20000"/>
                </a:spcBef>
                <a:defRPr/>
              </a:pPr>
              <a:endParaRPr lang="zh-CN" altLang="en-US" sz="2200" kern="0" dirty="0">
                <a:solidFill>
                  <a:srgbClr val="002060"/>
                </a:solidFill>
                <a:latin typeface="Times New Roman" pitchFamily="18" charset="0"/>
                <a:ea typeface="微软雅黑" pitchFamily="34" charset="-122"/>
              </a:endParaRPr>
            </a:p>
          </p:txBody>
        </p:sp>
        <p:sp>
          <p:nvSpPr>
            <p:cNvPr id="17" name="TextBox 16"/>
            <p:cNvSpPr txBox="1"/>
            <p:nvPr/>
          </p:nvSpPr>
          <p:spPr>
            <a:xfrm>
              <a:off x="2171623" y="-412176"/>
              <a:ext cx="3541246" cy="639927"/>
            </a:xfrm>
            <a:prstGeom prst="rect">
              <a:avLst/>
            </a:prstGeom>
            <a:noFill/>
          </p:spPr>
          <p:txBody>
            <a:bodyPr wrap="square" rtlCol="0">
              <a:spAutoFit/>
            </a:bodyPr>
            <a:lstStyle/>
            <a:p>
              <a:pPr algn="ctr"/>
              <a:r>
                <a:rPr lang="zh-CN" altLang="en-US" sz="2600" dirty="0">
                  <a:solidFill>
                    <a:srgbClr val="003399"/>
                  </a:solidFill>
                  <a:latin typeface="Times New Roman" pitchFamily="18" charset="0"/>
                  <a:ea typeface="微软雅黑" pitchFamily="34" charset="-122"/>
                </a:rPr>
                <a:t>挑战</a:t>
              </a:r>
              <a:r>
                <a:rPr lang="en-US" altLang="zh-CN" sz="2600" dirty="0">
                  <a:solidFill>
                    <a:srgbClr val="003399"/>
                  </a:solidFill>
                  <a:latin typeface="Times New Roman" pitchFamily="18" charset="0"/>
                  <a:ea typeface="微软雅黑" pitchFamily="34" charset="-122"/>
                </a:rPr>
                <a:t>/</a:t>
              </a:r>
              <a:r>
                <a:rPr lang="zh-CN" altLang="en-US" sz="2600" dirty="0">
                  <a:solidFill>
                    <a:srgbClr val="003399"/>
                  </a:solidFill>
                  <a:latin typeface="Times New Roman" pitchFamily="18" charset="0"/>
                  <a:ea typeface="微软雅黑" pitchFamily="34" charset="-122"/>
                </a:rPr>
                <a:t>响应机制的一种实现</a:t>
              </a:r>
            </a:p>
          </p:txBody>
        </p:sp>
      </p:grpSp>
      <p:pic>
        <p:nvPicPr>
          <p:cNvPr id="19" name="内容占位符 18" descr="BP-Oil-spill-response.jpg"/>
          <p:cNvPicPr>
            <a:picLocks noGrp="1" noChangeAspect="1"/>
          </p:cNvPicPr>
          <p:nvPr>
            <p:ph sz="half" idx="2"/>
          </p:nvPr>
        </p:nvPicPr>
        <p:blipFill>
          <a:blip r:embed="rId3" cstate="print"/>
          <a:stretch>
            <a:fillRect/>
          </a:stretch>
        </p:blipFill>
        <p:spPr>
          <a:xfrm>
            <a:off x="6643702" y="4785018"/>
            <a:ext cx="2500298" cy="2072983"/>
          </a:xfrm>
        </p:spPr>
      </p:pic>
      <p:grpSp>
        <p:nvGrpSpPr>
          <p:cNvPr id="24" name="组合 23"/>
          <p:cNvGrpSpPr/>
          <p:nvPr/>
        </p:nvGrpSpPr>
        <p:grpSpPr>
          <a:xfrm>
            <a:off x="0" y="4786322"/>
            <a:ext cx="6982690" cy="2071679"/>
            <a:chOff x="0" y="5113277"/>
            <a:chExt cx="6982690" cy="1744724"/>
          </a:xfrm>
        </p:grpSpPr>
        <p:pic>
          <p:nvPicPr>
            <p:cNvPr id="20" name="图片 19" descr="captcha.png"/>
            <p:cNvPicPr>
              <a:picLocks noChangeAspect="1"/>
            </p:cNvPicPr>
            <p:nvPr/>
          </p:nvPicPr>
          <p:blipFill>
            <a:blip r:embed="rId4" cstate="print"/>
            <a:stretch>
              <a:fillRect/>
            </a:stretch>
          </p:blipFill>
          <p:spPr>
            <a:xfrm>
              <a:off x="4571999" y="5113277"/>
              <a:ext cx="2410691" cy="1744724"/>
            </a:xfrm>
            <a:prstGeom prst="rect">
              <a:avLst/>
            </a:prstGeom>
          </p:spPr>
        </p:pic>
        <p:pic>
          <p:nvPicPr>
            <p:cNvPr id="21" name="图片 20" descr="challenge_ident2007b.jpg"/>
            <p:cNvPicPr>
              <a:picLocks noChangeAspect="1"/>
            </p:cNvPicPr>
            <p:nvPr/>
          </p:nvPicPr>
          <p:blipFill>
            <a:blip r:embed="rId5" cstate="print"/>
            <a:stretch>
              <a:fillRect/>
            </a:stretch>
          </p:blipFill>
          <p:spPr>
            <a:xfrm>
              <a:off x="2285984" y="5157788"/>
              <a:ext cx="2266949" cy="1700212"/>
            </a:xfrm>
            <a:prstGeom prst="rect">
              <a:avLst/>
            </a:prstGeom>
          </p:spPr>
        </p:pic>
        <p:pic>
          <p:nvPicPr>
            <p:cNvPr id="22" name="图片 21" descr="Running_Businesman_JPG.jpg"/>
            <p:cNvPicPr>
              <a:picLocks noChangeAspect="1"/>
            </p:cNvPicPr>
            <p:nvPr/>
          </p:nvPicPr>
          <p:blipFill>
            <a:blip r:embed="rId6" cstate="print"/>
            <a:stretch>
              <a:fillRect/>
            </a:stretch>
          </p:blipFill>
          <p:spPr>
            <a:xfrm>
              <a:off x="0" y="5143512"/>
              <a:ext cx="2285984" cy="1714488"/>
            </a:xfrm>
            <a:prstGeom prst="rect">
              <a:avLst/>
            </a:prstGeom>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26988"/>
            <a:ext cx="9143999" cy="1143001"/>
          </a:xfrm>
        </p:spPr>
        <p:txBody>
          <a:bodyPr/>
          <a:lstStyle/>
          <a:p>
            <a:pPr>
              <a:buClr>
                <a:srgbClr val="FF6600"/>
              </a:buClr>
            </a:pPr>
            <a:r>
              <a:rPr lang="en-US" altLang="zh-CN" sz="4000" dirty="0">
                <a:latin typeface="Times New Roman" pitchFamily="18" charset="0"/>
                <a:ea typeface="微软雅黑" pitchFamily="34" charset="-122"/>
              </a:rPr>
              <a:t>15.4.2 </a:t>
            </a:r>
            <a:r>
              <a:rPr lang="zh-CN" altLang="en-US" sz="4000" dirty="0">
                <a:latin typeface="Times New Roman" pitchFamily="18" charset="0"/>
                <a:ea typeface="微软雅黑" pitchFamily="34" charset="-122"/>
              </a:rPr>
              <a:t>口令序列机制</a:t>
            </a:r>
          </a:p>
        </p:txBody>
      </p:sp>
      <p:sp>
        <p:nvSpPr>
          <p:cNvPr id="37891" name="Rectangle 3"/>
          <p:cNvSpPr>
            <a:spLocks noGrp="1" noChangeArrowheads="1"/>
          </p:cNvSpPr>
          <p:nvPr>
            <p:ph type="body" sz="half" idx="1"/>
          </p:nvPr>
        </p:nvSpPr>
        <p:spPr>
          <a:xfrm>
            <a:off x="466725" y="1403368"/>
            <a:ext cx="8428038" cy="4525962"/>
          </a:xfrm>
        </p:spPr>
        <p:txBody>
          <a:bodyPr/>
          <a:lstStyle/>
          <a:p>
            <a:pPr>
              <a:lnSpc>
                <a:spcPct val="80000"/>
              </a:lnSpc>
              <a:spcBef>
                <a:spcPct val="50000"/>
              </a:spcBef>
              <a:buClr>
                <a:srgbClr val="FF6600"/>
              </a:buClr>
              <a:buFont typeface="Wingdings" pitchFamily="2" charset="2"/>
              <a:buNone/>
            </a:pPr>
            <a:endParaRPr lang="zh-CN" altLang="en-US" sz="2800" b="1" dirty="0">
              <a:solidFill>
                <a:srgbClr val="003399"/>
              </a:solidFill>
              <a:latin typeface="Times New Roman" pitchFamily="18" charset="0"/>
              <a:ea typeface="微软雅黑" pitchFamily="34" charset="-122"/>
            </a:endParaRP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为方便用户使用，主机把</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n-1</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a:t>
            </a:r>
            <a:r>
              <a:rPr lang="en-US" altLang="en-US" sz="2400" dirty="0">
                <a:solidFill>
                  <a:srgbClr val="003399"/>
                </a:solidFill>
                <a:latin typeface="Times New Roman" pitchFamily="18" charset="0"/>
                <a:ea typeface="微软雅黑" pitchFamily="34" charset="-122"/>
              </a:rPr>
              <a:t>F</a:t>
            </a:r>
            <a:r>
              <a:rPr lang="en-US" altLang="en-US" sz="2400" baseline="-25000" dirty="0">
                <a:solidFill>
                  <a:srgbClr val="003399"/>
                </a:solidFill>
                <a:latin typeface="Times New Roman" pitchFamily="18" charset="0"/>
                <a:ea typeface="微软雅黑" pitchFamily="34" charset="-122"/>
              </a:rPr>
              <a:t>1</a:t>
            </a:r>
            <a:r>
              <a:rPr lang="zh-CN" altLang="en-US" sz="2400" dirty="0">
                <a:solidFill>
                  <a:srgbClr val="003399"/>
                </a:solidFill>
                <a:latin typeface="Times New Roman" pitchFamily="18" charset="0"/>
                <a:ea typeface="微软雅黑" pitchFamily="34" charset="-122"/>
              </a:rPr>
              <a:t>（</a:t>
            </a:r>
            <a:r>
              <a:rPr lang="en-US" altLang="en-US" sz="2400" dirty="0">
                <a:solidFill>
                  <a:srgbClr val="003399"/>
                </a:solidFill>
                <a:latin typeface="Times New Roman" pitchFamily="18" charset="0"/>
                <a:ea typeface="微软雅黑" pitchFamily="34" charset="-122"/>
              </a:rPr>
              <a:t>x</a:t>
            </a:r>
            <a:r>
              <a:rPr lang="zh-CN" altLang="en-US" sz="2400" dirty="0">
                <a:solidFill>
                  <a:srgbClr val="003399"/>
                </a:solidFill>
                <a:latin typeface="Times New Roman" pitchFamily="18" charset="0"/>
                <a:ea typeface="微软雅黑" pitchFamily="34" charset="-122"/>
              </a:rPr>
              <a:t>）计算出来，编成短语打印在纸条上。用户只需按顺序使用这些口令登录即可。</a:t>
            </a: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纸条一定要保管好，不可遗失。</a:t>
            </a: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由于</a:t>
            </a:r>
            <a:r>
              <a:rPr lang="en-US" altLang="en-US" sz="2400" dirty="0">
                <a:solidFill>
                  <a:srgbClr val="003399"/>
                </a:solidFill>
                <a:latin typeface="Times New Roman" pitchFamily="18" charset="0"/>
                <a:ea typeface="微软雅黑" pitchFamily="34" charset="-122"/>
              </a:rPr>
              <a:t>n</a:t>
            </a:r>
            <a:r>
              <a:rPr lang="zh-CN" altLang="en-US" sz="2400" dirty="0">
                <a:solidFill>
                  <a:srgbClr val="003399"/>
                </a:solidFill>
                <a:latin typeface="Times New Roman" pitchFamily="18" charset="0"/>
                <a:ea typeface="微软雅黑" pitchFamily="34" charset="-122"/>
              </a:rPr>
              <a:t>有限，用户用完这些口令后，需重新生成新口令序列。</a:t>
            </a:r>
            <a:endParaRPr lang="en-US" altLang="zh-CN" sz="2400" dirty="0">
              <a:solidFill>
                <a:srgbClr val="003399"/>
              </a:solidFill>
              <a:latin typeface="Times New Roman" pitchFamily="18" charset="0"/>
              <a:ea typeface="微软雅黑" pitchFamily="34" charset="-122"/>
            </a:endParaRPr>
          </a:p>
          <a:p>
            <a:pPr marL="0" lvl="1" indent="0">
              <a:lnSpc>
                <a:spcPct val="120000"/>
              </a:lnSpc>
              <a:spcBef>
                <a:spcPts val="0"/>
              </a:spcBef>
              <a:buClr>
                <a:schemeClr val="accent1"/>
              </a:buClr>
              <a:buSzPct val="75000"/>
              <a:buBlip>
                <a:blip r:embed="rId2"/>
              </a:buBlip>
            </a:pPr>
            <a:endParaRPr lang="zh-CN" altLang="en-US" sz="2400" dirty="0">
              <a:solidFill>
                <a:srgbClr val="003399"/>
              </a:solidFill>
              <a:latin typeface="Times New Roman" pitchFamily="18" charset="0"/>
              <a:ea typeface="微软雅黑" pitchFamily="34" charset="-122"/>
            </a:endParaRPr>
          </a:p>
          <a:p>
            <a:pPr marL="0" lvl="1" indent="0">
              <a:lnSpc>
                <a:spcPct val="120000"/>
              </a:lnSpc>
              <a:spcBef>
                <a:spcPts val="0"/>
              </a:spcBef>
              <a:buClr>
                <a:schemeClr val="accent1"/>
              </a:buClr>
              <a:buSzPct val="75000"/>
              <a:buBlip>
                <a:blip r:embed="rId2"/>
              </a:buBlip>
            </a:pPr>
            <a:endParaRPr lang="zh-CN" altLang="en-US" sz="2400" dirty="0">
              <a:solidFill>
                <a:srgbClr val="003399"/>
              </a:solidFill>
              <a:latin typeface="Times New Roman" pitchFamily="18" charset="0"/>
              <a:ea typeface="微软雅黑" pitchFamily="34" charset="-122"/>
            </a:endParaRP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只支持服务器对用户的单方面认证，无法防范假冒的服务器欺骗合法用户。</a:t>
            </a:r>
          </a:p>
          <a:p>
            <a:pPr marL="0" lvl="1" indent="0">
              <a:lnSpc>
                <a:spcPct val="120000"/>
              </a:lnSpc>
              <a:spcBef>
                <a:spcPts val="0"/>
              </a:spcBef>
              <a:buClr>
                <a:schemeClr val="accent1"/>
              </a:buClr>
              <a:buSzPct val="75000"/>
              <a:buBlip>
                <a:blip r:embed="rId2"/>
              </a:buBlip>
            </a:pPr>
            <a:r>
              <a:rPr lang="zh-CN" altLang="en-US" sz="2400" dirty="0">
                <a:solidFill>
                  <a:srgbClr val="003399"/>
                </a:solidFill>
                <a:latin typeface="Times New Roman" pitchFamily="18" charset="0"/>
                <a:ea typeface="微软雅黑" pitchFamily="34" charset="-122"/>
              </a:rPr>
              <a:t>当迭代值递减为</a:t>
            </a:r>
            <a:r>
              <a:rPr lang="en-US" altLang="en-US" sz="2400" dirty="0">
                <a:solidFill>
                  <a:srgbClr val="003399"/>
                </a:solidFill>
                <a:latin typeface="Times New Roman" pitchFamily="18" charset="0"/>
                <a:ea typeface="微软雅黑" pitchFamily="34" charset="-122"/>
              </a:rPr>
              <a:t>0</a:t>
            </a:r>
            <a:r>
              <a:rPr lang="zh-CN" altLang="en-US" sz="2400" dirty="0">
                <a:solidFill>
                  <a:srgbClr val="003399"/>
                </a:solidFill>
                <a:latin typeface="Times New Roman" pitchFamily="18" charset="0"/>
                <a:ea typeface="微软雅黑" pitchFamily="34" charset="-122"/>
              </a:rPr>
              <a:t>或用户的口令泄露后必须对</a:t>
            </a:r>
            <a:r>
              <a:rPr lang="en-US" altLang="en-US" sz="2400" dirty="0">
                <a:solidFill>
                  <a:srgbClr val="003399"/>
                </a:solidFill>
                <a:latin typeface="Times New Roman" pitchFamily="18" charset="0"/>
                <a:ea typeface="微软雅黑" pitchFamily="34" charset="-122"/>
              </a:rPr>
              <a:t>S/key</a:t>
            </a:r>
            <a:r>
              <a:rPr lang="zh-CN" altLang="en-US" sz="2400" dirty="0">
                <a:solidFill>
                  <a:srgbClr val="003399"/>
                </a:solidFill>
                <a:latin typeface="Times New Roman" pitchFamily="18" charset="0"/>
                <a:ea typeface="微软雅黑" pitchFamily="34" charset="-122"/>
              </a:rPr>
              <a:t>系统重新进行初始化。</a:t>
            </a:r>
          </a:p>
        </p:txBody>
      </p:sp>
      <p:grpSp>
        <p:nvGrpSpPr>
          <p:cNvPr id="6" name="Group 45"/>
          <p:cNvGrpSpPr>
            <a:grpSpLocks/>
          </p:cNvGrpSpPr>
          <p:nvPr/>
        </p:nvGrpSpPr>
        <p:grpSpPr bwMode="auto">
          <a:xfrm>
            <a:off x="142844" y="1214422"/>
            <a:ext cx="1857375" cy="508000"/>
            <a:chOff x="1114" y="1069"/>
            <a:chExt cx="1080" cy="320"/>
          </a:xfrm>
        </p:grpSpPr>
        <p:sp>
          <p:nvSpPr>
            <p:cNvPr id="7" name="AutoShape 6"/>
            <p:cNvSpPr>
              <a:spLocks noChangeArrowheads="1"/>
            </p:cNvSpPr>
            <p:nvPr/>
          </p:nvSpPr>
          <p:spPr bwMode="gray">
            <a:xfrm>
              <a:off x="1303" y="1069"/>
              <a:ext cx="891" cy="320"/>
            </a:xfrm>
            <a:prstGeom prst="roundRect">
              <a:avLst>
                <a:gd name="adj" fmla="val 50000"/>
              </a:avLst>
            </a:prstGeom>
            <a:solidFill>
              <a:schemeClr val="bg1"/>
            </a:solidFill>
            <a:ln w="28575" algn="ctr">
              <a:solidFill>
                <a:srgbClr val="B2B2B2"/>
              </a:solidFill>
              <a:round/>
              <a:headEnd/>
              <a:tailEnd/>
            </a:ln>
          </p:spPr>
          <p:txBody>
            <a:bodyPr wrap="none" anchor="ctr"/>
            <a:lstStyle/>
            <a:p>
              <a:pPr algn="ctr" eaLnBrk="0" hangingPunct="0">
                <a:buNone/>
              </a:pPr>
              <a:r>
                <a:rPr lang="zh-CN" altLang="en-US" sz="2800" dirty="0">
                  <a:solidFill>
                    <a:srgbClr val="003399"/>
                  </a:solidFill>
                  <a:latin typeface="微软雅黑" pitchFamily="34" charset="-122"/>
                  <a:ea typeface="微软雅黑" pitchFamily="34" charset="-122"/>
                </a:rPr>
                <a:t>说明</a:t>
              </a:r>
            </a:p>
          </p:txBody>
        </p:sp>
        <p:grpSp>
          <p:nvGrpSpPr>
            <p:cNvPr id="8" name="Group 23"/>
            <p:cNvGrpSpPr>
              <a:grpSpLocks/>
            </p:cNvGrpSpPr>
            <p:nvPr/>
          </p:nvGrpSpPr>
          <p:grpSpPr bwMode="auto">
            <a:xfrm>
              <a:off x="1114" y="1117"/>
              <a:ext cx="236" cy="240"/>
              <a:chOff x="2078" y="1680"/>
              <a:chExt cx="1615" cy="1615"/>
            </a:xfrm>
          </p:grpSpPr>
          <p:sp>
            <p:nvSpPr>
              <p:cNvPr id="9" name="Oval 2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a:p>
            </p:txBody>
          </p:sp>
          <p:sp>
            <p:nvSpPr>
              <p:cNvPr id="10" name="Oval 2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a:p>
            </p:txBody>
          </p:sp>
          <p:sp>
            <p:nvSpPr>
              <p:cNvPr id="11" name="Oval 26"/>
              <p:cNvSpPr>
                <a:spLocks noChangeArrowheads="1"/>
              </p:cNvSpPr>
              <p:nvPr/>
            </p:nvSpPr>
            <p:spPr bwMode="gray">
              <a:xfrm>
                <a:off x="2489" y="1922"/>
                <a:ext cx="1034" cy="128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a:p>
            </p:txBody>
          </p:sp>
          <p:sp>
            <p:nvSpPr>
              <p:cNvPr id="12" name="Oval 27"/>
              <p:cNvSpPr>
                <a:spLocks noChangeArrowheads="1"/>
              </p:cNvSpPr>
              <p:nvPr/>
            </p:nvSpPr>
            <p:spPr bwMode="gray">
              <a:xfrm>
                <a:off x="2489" y="1922"/>
                <a:ext cx="1034" cy="128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algn="ctr" latinLnBrk="1">
                  <a:lnSpc>
                    <a:spcPct val="80000"/>
                  </a:lnSpc>
                  <a:buClr>
                    <a:srgbClr val="FF0000"/>
                  </a:buClr>
                  <a:buFont typeface="Wingdings" pitchFamily="2" charset="2"/>
                  <a:buNone/>
                </a:pPr>
                <a:endParaRPr lang="zh-CN" altLang="en-US"/>
              </a:p>
            </p:txBody>
          </p:sp>
          <p:sp>
            <p:nvSpPr>
              <p:cNvPr id="13" name="Oval 28"/>
              <p:cNvSpPr>
                <a:spLocks noChangeArrowheads="1"/>
              </p:cNvSpPr>
              <p:nvPr/>
            </p:nvSpPr>
            <p:spPr bwMode="gray">
              <a:xfrm>
                <a:off x="2331" y="1936"/>
                <a:ext cx="1102" cy="128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a:p>
            </p:txBody>
          </p:sp>
          <p:sp>
            <p:nvSpPr>
              <p:cNvPr id="14" name="Oval 29"/>
              <p:cNvSpPr>
                <a:spLocks noChangeArrowheads="1"/>
              </p:cNvSpPr>
              <p:nvPr/>
            </p:nvSpPr>
            <p:spPr bwMode="gray">
              <a:xfrm>
                <a:off x="2337" y="1939"/>
                <a:ext cx="1096" cy="1283"/>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algn="ctr" latinLnBrk="1">
                  <a:lnSpc>
                    <a:spcPct val="80000"/>
                  </a:lnSpc>
                  <a:buClr>
                    <a:srgbClr val="FF0000"/>
                  </a:buClr>
                  <a:buFont typeface="Wingdings" pitchFamily="2" charset="2"/>
                  <a:buNone/>
                </a:pPr>
                <a:endParaRPr lang="zh-CN" altLang="en-US"/>
              </a:p>
            </p:txBody>
          </p:sp>
        </p:grpSp>
      </p:grpSp>
      <p:grpSp>
        <p:nvGrpSpPr>
          <p:cNvPr id="15" name="Group 45"/>
          <p:cNvGrpSpPr>
            <a:grpSpLocks/>
          </p:cNvGrpSpPr>
          <p:nvPr/>
        </p:nvGrpSpPr>
        <p:grpSpPr bwMode="auto">
          <a:xfrm>
            <a:off x="71946" y="3786190"/>
            <a:ext cx="1785143" cy="508000"/>
            <a:chOff x="1114" y="1069"/>
            <a:chExt cx="1038" cy="320"/>
          </a:xfrm>
        </p:grpSpPr>
        <p:sp>
          <p:nvSpPr>
            <p:cNvPr id="16" name="AutoShape 6"/>
            <p:cNvSpPr>
              <a:spLocks noChangeArrowheads="1"/>
            </p:cNvSpPr>
            <p:nvPr/>
          </p:nvSpPr>
          <p:spPr bwMode="gray">
            <a:xfrm>
              <a:off x="1303" y="1069"/>
              <a:ext cx="849" cy="320"/>
            </a:xfrm>
            <a:prstGeom prst="roundRect">
              <a:avLst>
                <a:gd name="adj" fmla="val 50000"/>
              </a:avLst>
            </a:prstGeom>
            <a:solidFill>
              <a:schemeClr val="bg1"/>
            </a:solidFill>
            <a:ln w="28575" algn="ctr">
              <a:solidFill>
                <a:srgbClr val="B2B2B2"/>
              </a:solidFill>
              <a:round/>
              <a:headEnd/>
              <a:tailEnd/>
            </a:ln>
          </p:spPr>
          <p:txBody>
            <a:bodyPr wrap="none" anchor="ctr"/>
            <a:lstStyle/>
            <a:p>
              <a:pPr algn="ctr" eaLnBrk="0" hangingPunct="0"/>
              <a:r>
                <a:rPr lang="zh-CN" altLang="en-US" sz="2800" dirty="0">
                  <a:solidFill>
                    <a:srgbClr val="003399"/>
                  </a:solidFill>
                  <a:latin typeface="微软雅黑" pitchFamily="34" charset="-122"/>
                  <a:ea typeface="微软雅黑" pitchFamily="34" charset="-122"/>
                </a:rPr>
                <a:t>缺点</a:t>
              </a:r>
            </a:p>
          </p:txBody>
        </p:sp>
        <p:grpSp>
          <p:nvGrpSpPr>
            <p:cNvPr id="17" name="Group 23"/>
            <p:cNvGrpSpPr>
              <a:grpSpLocks/>
            </p:cNvGrpSpPr>
            <p:nvPr/>
          </p:nvGrpSpPr>
          <p:grpSpPr bwMode="auto">
            <a:xfrm>
              <a:off x="1114" y="1117"/>
              <a:ext cx="236" cy="240"/>
              <a:chOff x="2078" y="1680"/>
              <a:chExt cx="1615" cy="1615"/>
            </a:xfrm>
          </p:grpSpPr>
          <p:sp>
            <p:nvSpPr>
              <p:cNvPr id="18" name="Oval 2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a:p>
            </p:txBody>
          </p:sp>
          <p:sp>
            <p:nvSpPr>
              <p:cNvPr id="19" name="Oval 2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a:p>
            </p:txBody>
          </p:sp>
          <p:sp>
            <p:nvSpPr>
              <p:cNvPr id="20" name="Oval 26"/>
              <p:cNvSpPr>
                <a:spLocks noChangeArrowheads="1"/>
              </p:cNvSpPr>
              <p:nvPr/>
            </p:nvSpPr>
            <p:spPr bwMode="gray">
              <a:xfrm>
                <a:off x="2489" y="1922"/>
                <a:ext cx="1034" cy="128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a:p>
            </p:txBody>
          </p:sp>
          <p:sp>
            <p:nvSpPr>
              <p:cNvPr id="21" name="Oval 27"/>
              <p:cNvSpPr>
                <a:spLocks noChangeArrowheads="1"/>
              </p:cNvSpPr>
              <p:nvPr/>
            </p:nvSpPr>
            <p:spPr bwMode="gray">
              <a:xfrm>
                <a:off x="2489" y="1922"/>
                <a:ext cx="1034" cy="128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algn="ctr" latinLnBrk="1">
                  <a:lnSpc>
                    <a:spcPct val="80000"/>
                  </a:lnSpc>
                  <a:buClr>
                    <a:srgbClr val="FF0000"/>
                  </a:buClr>
                  <a:buFont typeface="Wingdings" pitchFamily="2" charset="2"/>
                  <a:buNone/>
                </a:pPr>
                <a:endParaRPr lang="zh-CN" altLang="en-US"/>
              </a:p>
            </p:txBody>
          </p:sp>
          <p:sp>
            <p:nvSpPr>
              <p:cNvPr id="22" name="Oval 28"/>
              <p:cNvSpPr>
                <a:spLocks noChangeArrowheads="1"/>
              </p:cNvSpPr>
              <p:nvPr/>
            </p:nvSpPr>
            <p:spPr bwMode="gray">
              <a:xfrm>
                <a:off x="2331" y="1936"/>
                <a:ext cx="1102" cy="128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a:p>
            </p:txBody>
          </p:sp>
          <p:sp>
            <p:nvSpPr>
              <p:cNvPr id="23" name="Oval 29"/>
              <p:cNvSpPr>
                <a:spLocks noChangeArrowheads="1"/>
              </p:cNvSpPr>
              <p:nvPr/>
            </p:nvSpPr>
            <p:spPr bwMode="gray">
              <a:xfrm>
                <a:off x="2337" y="1939"/>
                <a:ext cx="1096" cy="1283"/>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algn="ctr" latinLnBrk="1">
                  <a:lnSpc>
                    <a:spcPct val="80000"/>
                  </a:lnSpc>
                  <a:buClr>
                    <a:srgbClr val="FF0000"/>
                  </a:buClr>
                  <a:buFont typeface="Wingdings" pitchFamily="2" charset="2"/>
                  <a:buNone/>
                </a:pPr>
                <a:endParaRPr lang="zh-CN" altLang="en-US"/>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fade">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0" name="Rectangle 18"/>
          <p:cNvSpPr>
            <a:spLocks noGrp="1" noChangeArrowheads="1"/>
          </p:cNvSpPr>
          <p:nvPr>
            <p:ph type="title" sz="quarter"/>
          </p:nvPr>
        </p:nvSpPr>
        <p:spPr>
          <a:xfrm>
            <a:off x="0" y="-24"/>
            <a:ext cx="9144000" cy="1143000"/>
          </a:xfrm>
          <a:noFill/>
          <a:ln/>
        </p:spPr>
        <p:txBody>
          <a:bodyPr/>
          <a:lstStyle/>
          <a:p>
            <a:pPr>
              <a:buClr>
                <a:srgbClr val="FF6600"/>
              </a:buClr>
            </a:pPr>
            <a:r>
              <a:rPr lang="en-US" altLang="zh-CN" sz="4000" dirty="0">
                <a:latin typeface="Times New Roman" pitchFamily="18" charset="0"/>
                <a:ea typeface="微软雅黑" pitchFamily="34" charset="-122"/>
              </a:rPr>
              <a:t>15.4.3 </a:t>
            </a:r>
            <a:r>
              <a:rPr lang="zh-CN" altLang="en-US" sz="4000" dirty="0">
                <a:latin typeface="Times New Roman" pitchFamily="18" charset="0"/>
                <a:ea typeface="微软雅黑" pitchFamily="34" charset="-122"/>
              </a:rPr>
              <a:t>时间同步机制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p>
        </p:txBody>
      </p:sp>
      <p:grpSp>
        <p:nvGrpSpPr>
          <p:cNvPr id="31" name="组合 30"/>
          <p:cNvGrpSpPr/>
          <p:nvPr/>
        </p:nvGrpSpPr>
        <p:grpSpPr>
          <a:xfrm>
            <a:off x="505738" y="1643050"/>
            <a:ext cx="8088987" cy="4465637"/>
            <a:chOff x="505738" y="1957414"/>
            <a:chExt cx="8088987" cy="4465637"/>
          </a:xfrm>
        </p:grpSpPr>
        <p:graphicFrame>
          <p:nvGraphicFramePr>
            <p:cNvPr id="38914" name="Object 2"/>
            <p:cNvGraphicFramePr>
              <a:graphicFrameLocks noGrp="1" noChangeAspect="1"/>
            </p:cNvGraphicFramePr>
            <p:nvPr>
              <p:ph sz="quarter" idx="1"/>
            </p:nvPr>
          </p:nvGraphicFramePr>
          <p:xfrm>
            <a:off x="971550" y="4981601"/>
            <a:ext cx="931863" cy="1441450"/>
          </p:xfrm>
          <a:graphic>
            <a:graphicData uri="http://schemas.openxmlformats.org/presentationml/2006/ole">
              <mc:AlternateContent xmlns:mc="http://schemas.openxmlformats.org/markup-compatibility/2006">
                <mc:Choice xmlns:v="urn:schemas-microsoft-com:vml" Requires="v">
                  <p:oleObj spid="_x0000_s38998" r:id="rId3" imgW="974265" imgH="1504474" progId="Visio.Drawing.11">
                    <p:embed/>
                  </p:oleObj>
                </mc:Choice>
                <mc:Fallback>
                  <p:oleObj r:id="rId3" imgW="974265" imgH="1504474"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981601"/>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5" name="Object 3"/>
            <p:cNvGraphicFramePr>
              <a:graphicFrameLocks noGrp="1" noChangeAspect="1"/>
            </p:cNvGraphicFramePr>
            <p:nvPr>
              <p:ph sz="quarter" idx="2"/>
            </p:nvPr>
          </p:nvGraphicFramePr>
          <p:xfrm>
            <a:off x="3851275" y="2101876"/>
            <a:ext cx="1439863" cy="1357313"/>
          </p:xfrm>
          <a:graphic>
            <a:graphicData uri="http://schemas.openxmlformats.org/presentationml/2006/ole">
              <mc:AlternateContent xmlns:mc="http://schemas.openxmlformats.org/markup-compatibility/2006">
                <mc:Choice xmlns:v="urn:schemas-microsoft-com:vml" Requires="v">
                  <p:oleObj spid="_x0000_s38999" r:id="rId5" imgW="1484328" imgH="1397746" progId="Visio.Drawing.11">
                    <p:embed/>
                  </p:oleObj>
                </mc:Choice>
                <mc:Fallback>
                  <p:oleObj r:id="rId5" imgW="1484328" imgH="1397746" progId="Visio.Drawing.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101876"/>
                          <a:ext cx="1439863" cy="13573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Grp="1" noChangeAspect="1"/>
            </p:cNvGraphicFramePr>
            <p:nvPr>
              <p:ph sz="quarter" idx="3"/>
            </p:nvPr>
          </p:nvGraphicFramePr>
          <p:xfrm>
            <a:off x="7524750" y="1957414"/>
            <a:ext cx="1069975" cy="1368425"/>
          </p:xfrm>
          <a:graphic>
            <a:graphicData uri="http://schemas.openxmlformats.org/presentationml/2006/ole">
              <mc:AlternateContent xmlns:mc="http://schemas.openxmlformats.org/markup-compatibility/2006">
                <mc:Choice xmlns:v="urn:schemas-microsoft-com:vml" Requires="v">
                  <p:oleObj spid="_x0000_s39000" r:id="rId7" imgW="1132427" imgH="1447467" progId="Visio.Drawing.11">
                    <p:embed/>
                  </p:oleObj>
                </mc:Choice>
                <mc:Fallback>
                  <p:oleObj r:id="rId7" imgW="1132427" imgH="1447467" progId="Visio.Drawing.1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1957414"/>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5"/>
            <p:cNvGraphicFramePr>
              <a:graphicFrameLocks noGrp="1" noChangeAspect="1"/>
            </p:cNvGraphicFramePr>
            <p:nvPr>
              <p:ph sz="quarter" idx="4"/>
            </p:nvPr>
          </p:nvGraphicFramePr>
          <p:xfrm>
            <a:off x="827088" y="2246339"/>
            <a:ext cx="930275" cy="1223962"/>
          </p:xfrm>
          <a:graphic>
            <a:graphicData uri="http://schemas.openxmlformats.org/presentationml/2006/ole">
              <mc:AlternateContent xmlns:mc="http://schemas.openxmlformats.org/markup-compatibility/2006">
                <mc:Choice xmlns:v="urn:schemas-microsoft-com:vml" Requires="v">
                  <p:oleObj spid="_x0000_s39001" r:id="rId9" imgW="953691" imgH="1254157" progId="Visio.Drawing.11">
                    <p:embed/>
                  </p:oleObj>
                </mc:Choice>
                <mc:Fallback>
                  <p:oleObj r:id="rId9" imgW="953691" imgH="1254157" progId="Visio.Drawing.11">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246339"/>
                          <a:ext cx="930275" cy="12239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Line 6"/>
            <p:cNvSpPr>
              <a:spLocks noChangeShapeType="1"/>
            </p:cNvSpPr>
            <p:nvPr/>
          </p:nvSpPr>
          <p:spPr bwMode="auto">
            <a:xfrm>
              <a:off x="1908175" y="267813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19" name="Text Box 7"/>
            <p:cNvSpPr txBox="1">
              <a:spLocks noChangeArrowheads="1"/>
            </p:cNvSpPr>
            <p:nvPr/>
          </p:nvSpPr>
          <p:spPr bwMode="auto">
            <a:xfrm>
              <a:off x="1619250" y="224633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口令输入客户端</a:t>
              </a:r>
            </a:p>
          </p:txBody>
        </p:sp>
        <p:sp>
          <p:nvSpPr>
            <p:cNvPr id="38920" name="Line 8"/>
            <p:cNvSpPr>
              <a:spLocks noChangeShapeType="1"/>
            </p:cNvSpPr>
            <p:nvPr/>
          </p:nvSpPr>
          <p:spPr bwMode="auto">
            <a:xfrm>
              <a:off x="5364163" y="267813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1" name="Text Box 9"/>
            <p:cNvSpPr txBox="1">
              <a:spLocks noChangeArrowheads="1"/>
            </p:cNvSpPr>
            <p:nvPr/>
          </p:nvSpPr>
          <p:spPr bwMode="auto">
            <a:xfrm>
              <a:off x="5076825" y="224633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传给服务器进行认证</a:t>
              </a:r>
            </a:p>
          </p:txBody>
        </p:sp>
        <p:sp>
          <p:nvSpPr>
            <p:cNvPr id="38922" name="Line 10"/>
            <p:cNvSpPr>
              <a:spLocks noChangeShapeType="1"/>
            </p:cNvSpPr>
            <p:nvPr/>
          </p:nvSpPr>
          <p:spPr bwMode="auto">
            <a:xfrm>
              <a:off x="1042988" y="3470301"/>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3" name="Text Box 11"/>
            <p:cNvSpPr txBox="1">
              <a:spLocks noChangeArrowheads="1"/>
            </p:cNvSpPr>
            <p:nvPr/>
          </p:nvSpPr>
          <p:spPr bwMode="auto">
            <a:xfrm>
              <a:off x="505738" y="3327426"/>
              <a:ext cx="430887" cy="1944688"/>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用户登陆，启动令牌</a:t>
              </a:r>
            </a:p>
          </p:txBody>
        </p:sp>
        <p:sp>
          <p:nvSpPr>
            <p:cNvPr id="38924" name="Line 12"/>
            <p:cNvSpPr>
              <a:spLocks noChangeShapeType="1"/>
            </p:cNvSpPr>
            <p:nvPr/>
          </p:nvSpPr>
          <p:spPr bwMode="auto">
            <a:xfrm flipV="1">
              <a:off x="1403350" y="3470301"/>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5" name="Text Box 13"/>
            <p:cNvSpPr txBox="1">
              <a:spLocks noChangeArrowheads="1"/>
            </p:cNvSpPr>
            <p:nvPr/>
          </p:nvSpPr>
          <p:spPr bwMode="auto">
            <a:xfrm>
              <a:off x="1442363" y="3470301"/>
              <a:ext cx="430887" cy="1800225"/>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当前的一次性口令</a:t>
              </a:r>
            </a:p>
          </p:txBody>
        </p:sp>
        <p:sp>
          <p:nvSpPr>
            <p:cNvPr id="38926" name="Line 14"/>
            <p:cNvSpPr>
              <a:spLocks noChangeShapeType="1"/>
            </p:cNvSpPr>
            <p:nvPr/>
          </p:nvSpPr>
          <p:spPr bwMode="auto">
            <a:xfrm flipH="1">
              <a:off x="1908175" y="332583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7" name="Line 15"/>
            <p:cNvSpPr>
              <a:spLocks noChangeShapeType="1"/>
            </p:cNvSpPr>
            <p:nvPr/>
          </p:nvSpPr>
          <p:spPr bwMode="auto">
            <a:xfrm flipH="1">
              <a:off x="5292725" y="332583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8" name="Text Box 16"/>
            <p:cNvSpPr txBox="1">
              <a:spLocks noChangeArrowheads="1"/>
            </p:cNvSpPr>
            <p:nvPr/>
          </p:nvSpPr>
          <p:spPr bwMode="auto">
            <a:xfrm>
              <a:off x="5435600" y="2894039"/>
              <a:ext cx="165735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认证结果</a:t>
              </a:r>
            </a:p>
          </p:txBody>
        </p:sp>
        <p:sp>
          <p:nvSpPr>
            <p:cNvPr id="38929" name="Text Box 17"/>
            <p:cNvSpPr txBox="1">
              <a:spLocks noChangeArrowheads="1"/>
            </p:cNvSpPr>
            <p:nvPr/>
          </p:nvSpPr>
          <p:spPr bwMode="auto">
            <a:xfrm>
              <a:off x="1908175" y="2894039"/>
              <a:ext cx="201612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显示认证结果</a:t>
              </a:r>
            </a:p>
          </p:txBody>
        </p:sp>
      </p:grpSp>
      <p:grpSp>
        <p:nvGrpSpPr>
          <p:cNvPr id="36" name="组合 35"/>
          <p:cNvGrpSpPr/>
          <p:nvPr/>
        </p:nvGrpSpPr>
        <p:grpSpPr>
          <a:xfrm>
            <a:off x="3071802" y="3973256"/>
            <a:ext cx="5677850" cy="1740335"/>
            <a:chOff x="3466150" y="5117665"/>
            <a:chExt cx="5677850" cy="1740335"/>
          </a:xfrm>
        </p:grpSpPr>
        <p:pic>
          <p:nvPicPr>
            <p:cNvPr id="33" name="图片 32" descr="time-management.jpg"/>
            <p:cNvPicPr>
              <a:picLocks noChangeAspect="1"/>
            </p:cNvPicPr>
            <p:nvPr/>
          </p:nvPicPr>
          <p:blipFill>
            <a:blip r:embed="rId11" cstate="print">
              <a:duotone>
                <a:schemeClr val="accent6">
                  <a:shade val="45000"/>
                  <a:satMod val="135000"/>
                </a:schemeClr>
                <a:prstClr val="white"/>
              </a:duotone>
            </a:blip>
            <a:stretch>
              <a:fillRect/>
            </a:stretch>
          </p:blipFill>
          <p:spPr>
            <a:xfrm>
              <a:off x="7252332" y="5117665"/>
              <a:ext cx="1891668" cy="1740335"/>
            </a:xfrm>
            <a:prstGeom prst="rect">
              <a:avLst/>
            </a:prstGeom>
          </p:spPr>
        </p:pic>
        <p:grpSp>
          <p:nvGrpSpPr>
            <p:cNvPr id="35" name="组合 34"/>
            <p:cNvGrpSpPr/>
            <p:nvPr/>
          </p:nvGrpSpPr>
          <p:grpSpPr>
            <a:xfrm>
              <a:off x="3466150" y="5117665"/>
              <a:ext cx="3783336" cy="1740335"/>
              <a:chOff x="3466150" y="5117665"/>
              <a:chExt cx="3783336" cy="1740335"/>
            </a:xfrm>
          </p:grpSpPr>
          <p:pic>
            <p:nvPicPr>
              <p:cNvPr id="32" name="图片 31" descr="time-management.jpg"/>
              <p:cNvPicPr>
                <a:picLocks noChangeAspect="1"/>
              </p:cNvPicPr>
              <p:nvPr/>
            </p:nvPicPr>
            <p:blipFill>
              <a:blip r:embed="rId11" cstate="print"/>
              <a:stretch>
                <a:fillRect/>
              </a:stretch>
            </p:blipFill>
            <p:spPr>
              <a:xfrm>
                <a:off x="5357818" y="5117665"/>
                <a:ext cx="1891668" cy="1740335"/>
              </a:xfrm>
              <a:prstGeom prst="rect">
                <a:avLst/>
              </a:prstGeom>
            </p:spPr>
          </p:pic>
          <p:pic>
            <p:nvPicPr>
              <p:cNvPr id="34" name="图片 33" descr="time-management.jpg"/>
              <p:cNvPicPr>
                <a:picLocks noChangeAspect="1"/>
              </p:cNvPicPr>
              <p:nvPr/>
            </p:nvPicPr>
            <p:blipFill>
              <a:blip r:embed="rId11" cstate="print">
                <a:duotone>
                  <a:schemeClr val="accent5">
                    <a:shade val="45000"/>
                    <a:satMod val="135000"/>
                  </a:schemeClr>
                  <a:prstClr val="white"/>
                </a:duotone>
              </a:blip>
              <a:stretch>
                <a:fillRect/>
              </a:stretch>
            </p:blipFill>
            <p:spPr>
              <a:xfrm>
                <a:off x="3466150" y="5117665"/>
                <a:ext cx="1891668" cy="1740335"/>
              </a:xfrm>
              <a:prstGeom prst="rect">
                <a:avLst/>
              </a:prstGeom>
            </p:spPr>
          </p:pic>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24"/>
            <a:ext cx="9144000" cy="1143000"/>
          </a:xfrm>
        </p:spPr>
        <p:txBody>
          <a:bodyPr/>
          <a:lstStyle/>
          <a:p>
            <a:pPr>
              <a:buClr>
                <a:srgbClr val="FF6600"/>
              </a:buClr>
            </a:pPr>
            <a:r>
              <a:rPr lang="en-US" altLang="zh-CN" sz="4000" dirty="0">
                <a:latin typeface="Times New Roman" pitchFamily="18" charset="0"/>
                <a:ea typeface="微软雅黑" pitchFamily="34" charset="-122"/>
              </a:rPr>
              <a:t>15.4.3 </a:t>
            </a:r>
            <a:r>
              <a:rPr lang="zh-CN" altLang="en-US" sz="4000" dirty="0">
                <a:latin typeface="Times New Roman" pitchFamily="18" charset="0"/>
                <a:ea typeface="微软雅黑" pitchFamily="34" charset="-122"/>
              </a:rPr>
              <a:t>时间同步机制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优缺点</a:t>
            </a:r>
          </a:p>
        </p:txBody>
      </p:sp>
      <p:sp>
        <p:nvSpPr>
          <p:cNvPr id="33" name="TextBox 32"/>
          <p:cNvSpPr txBox="1"/>
          <p:nvPr/>
        </p:nvSpPr>
        <p:spPr>
          <a:xfrm>
            <a:off x="3929058" y="3929066"/>
            <a:ext cx="1285884"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缺点</a:t>
            </a:r>
          </a:p>
        </p:txBody>
      </p:sp>
      <p:sp>
        <p:nvSpPr>
          <p:cNvPr id="34" name="TextBox 33"/>
          <p:cNvSpPr txBox="1"/>
          <p:nvPr/>
        </p:nvSpPr>
        <p:spPr>
          <a:xfrm>
            <a:off x="3893339" y="1142984"/>
            <a:ext cx="1357322"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优点</a:t>
            </a:r>
          </a:p>
        </p:txBody>
      </p:sp>
      <p:sp>
        <p:nvSpPr>
          <p:cNvPr id="35" name="AutoShape 9"/>
          <p:cNvSpPr>
            <a:spLocks noChangeArrowheads="1"/>
          </p:cNvSpPr>
          <p:nvPr/>
        </p:nvSpPr>
        <p:spPr bwMode="gray">
          <a:xfrm>
            <a:off x="2013883" y="171448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6" name="TextBox 35"/>
          <p:cNvSpPr txBox="1"/>
          <p:nvPr/>
        </p:nvSpPr>
        <p:spPr>
          <a:xfrm>
            <a:off x="2038466" y="173581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用户使用简单、方便</a:t>
            </a:r>
          </a:p>
        </p:txBody>
      </p:sp>
      <p:sp>
        <p:nvSpPr>
          <p:cNvPr id="37" name="AutoShape 9"/>
          <p:cNvSpPr>
            <a:spLocks noChangeArrowheads="1"/>
          </p:cNvSpPr>
          <p:nvPr/>
        </p:nvSpPr>
        <p:spPr bwMode="gray">
          <a:xfrm>
            <a:off x="2000232" y="4469710"/>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38" name="TextBox 37"/>
          <p:cNvSpPr txBox="1"/>
          <p:nvPr/>
        </p:nvSpPr>
        <p:spPr>
          <a:xfrm>
            <a:off x="2024818" y="4469710"/>
            <a:ext cx="522070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精度要求比较高</a:t>
            </a:r>
          </a:p>
        </p:txBody>
      </p:sp>
      <p:sp>
        <p:nvSpPr>
          <p:cNvPr id="39" name="AutoShape 9"/>
          <p:cNvSpPr>
            <a:spLocks noChangeArrowheads="1"/>
          </p:cNvSpPr>
          <p:nvPr/>
        </p:nvSpPr>
        <p:spPr bwMode="gray">
          <a:xfrm>
            <a:off x="2030551" y="231805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40" name="TextBox 39"/>
          <p:cNvSpPr txBox="1"/>
          <p:nvPr/>
        </p:nvSpPr>
        <p:spPr>
          <a:xfrm>
            <a:off x="2055134" y="233938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一次认证通信量小，通信效率高</a:t>
            </a:r>
          </a:p>
        </p:txBody>
      </p:sp>
      <p:sp>
        <p:nvSpPr>
          <p:cNvPr id="41" name="AutoShape 9"/>
          <p:cNvSpPr>
            <a:spLocks noChangeArrowheads="1"/>
          </p:cNvSpPr>
          <p:nvPr/>
        </p:nvSpPr>
        <p:spPr bwMode="gray">
          <a:xfrm>
            <a:off x="2030551" y="292893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42" name="TextBox 41"/>
          <p:cNvSpPr txBox="1"/>
          <p:nvPr/>
        </p:nvSpPr>
        <p:spPr>
          <a:xfrm>
            <a:off x="2055134" y="2950257"/>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服务器的计算量不是很大</a:t>
            </a:r>
          </a:p>
        </p:txBody>
      </p:sp>
      <p:sp>
        <p:nvSpPr>
          <p:cNvPr id="43" name="AutoShape 9"/>
          <p:cNvSpPr>
            <a:spLocks noChangeArrowheads="1"/>
          </p:cNvSpPr>
          <p:nvPr/>
        </p:nvSpPr>
        <p:spPr bwMode="gray">
          <a:xfrm>
            <a:off x="2030551" y="507207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44" name="TextBox 43"/>
          <p:cNvSpPr txBox="1"/>
          <p:nvPr/>
        </p:nvSpPr>
        <p:spPr>
          <a:xfrm>
            <a:off x="2055134" y="5093397"/>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设计成本高</a:t>
            </a:r>
          </a:p>
        </p:txBody>
      </p:sp>
    </p:spTree>
  </p:cSld>
  <p:clrMapOvr>
    <a:masterClrMapping/>
  </p:clrMapOvr>
  <p:transition>
    <p:pull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6" name="Rectangle 16"/>
          <p:cNvSpPr>
            <a:spLocks noGrp="1" noChangeArrowheads="1"/>
          </p:cNvSpPr>
          <p:nvPr>
            <p:ph type="title" sz="quarter"/>
          </p:nvPr>
        </p:nvSpPr>
        <p:spPr>
          <a:xfrm>
            <a:off x="0" y="-16"/>
            <a:ext cx="9143999" cy="1143000"/>
          </a:xfrm>
          <a:noFill/>
          <a:ln/>
        </p:spPr>
        <p:txBody>
          <a:bodyPr/>
          <a:lstStyle/>
          <a:p>
            <a:pPr>
              <a:buClr>
                <a:srgbClr val="FF6600"/>
              </a:buClr>
            </a:pPr>
            <a:r>
              <a:rPr lang="zh-CN" altLang="zh-CN" sz="3600" dirty="0">
                <a:solidFill>
                  <a:srgbClr val="000099"/>
                </a:solidFill>
                <a:latin typeface="Times New Roman" pitchFamily="18" charset="0"/>
                <a:ea typeface="微软雅黑" pitchFamily="34" charset="-122"/>
              </a:rPr>
              <a:t> </a:t>
            </a:r>
            <a:r>
              <a:rPr lang="en-US" altLang="zh-CN" sz="4000" dirty="0">
                <a:latin typeface="Times New Roman" pitchFamily="18" charset="0"/>
                <a:ea typeface="微软雅黑" pitchFamily="34" charset="-122"/>
              </a:rPr>
              <a:t>15.4.4 </a:t>
            </a:r>
            <a:r>
              <a:rPr lang="zh-CN" altLang="zh-CN" sz="4000" dirty="0">
                <a:latin typeface="Times New Roman" pitchFamily="18" charset="0"/>
                <a:ea typeface="微软雅黑" pitchFamily="34" charset="-122"/>
              </a:rPr>
              <a:t>事件同步机制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endParaRPr lang="zh-CN" altLang="zh-CN" sz="4000" dirty="0">
              <a:latin typeface="Times New Roman" pitchFamily="18" charset="0"/>
              <a:ea typeface="微软雅黑" pitchFamily="34" charset="-122"/>
            </a:endParaRPr>
          </a:p>
        </p:txBody>
      </p:sp>
      <p:grpSp>
        <p:nvGrpSpPr>
          <p:cNvPr id="31" name="组合 30"/>
          <p:cNvGrpSpPr/>
          <p:nvPr/>
        </p:nvGrpSpPr>
        <p:grpSpPr>
          <a:xfrm>
            <a:off x="505738" y="1785926"/>
            <a:ext cx="8088987" cy="4465638"/>
            <a:chOff x="505738" y="2106634"/>
            <a:chExt cx="8088987" cy="4465638"/>
          </a:xfrm>
        </p:grpSpPr>
        <p:graphicFrame>
          <p:nvGraphicFramePr>
            <p:cNvPr id="40962" name="Object 2"/>
            <p:cNvGraphicFramePr>
              <a:graphicFrameLocks noGrp="1" noChangeAspect="1"/>
            </p:cNvGraphicFramePr>
            <p:nvPr>
              <p:ph sz="quarter" idx="1"/>
            </p:nvPr>
          </p:nvGraphicFramePr>
          <p:xfrm>
            <a:off x="971550" y="5130822"/>
            <a:ext cx="931863" cy="1441450"/>
          </p:xfrm>
          <a:graphic>
            <a:graphicData uri="http://schemas.openxmlformats.org/presentationml/2006/ole">
              <mc:AlternateContent xmlns:mc="http://schemas.openxmlformats.org/markup-compatibility/2006">
                <mc:Choice xmlns:v="urn:schemas-microsoft-com:vml" Requires="v">
                  <p:oleObj spid="_x0000_s41046" r:id="rId3" imgW="974265" imgH="1504474" progId="Visio.Drawing.11">
                    <p:embed/>
                  </p:oleObj>
                </mc:Choice>
                <mc:Fallback>
                  <p:oleObj r:id="rId3" imgW="974265" imgH="1504474"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130822"/>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p:cNvGraphicFramePr>
              <a:graphicFrameLocks noGrp="1" noChangeAspect="1"/>
            </p:cNvGraphicFramePr>
            <p:nvPr>
              <p:ph sz="quarter" idx="2"/>
            </p:nvPr>
          </p:nvGraphicFramePr>
          <p:xfrm>
            <a:off x="3851275" y="2251097"/>
            <a:ext cx="1439863" cy="1357312"/>
          </p:xfrm>
          <a:graphic>
            <a:graphicData uri="http://schemas.openxmlformats.org/presentationml/2006/ole">
              <mc:AlternateContent xmlns:mc="http://schemas.openxmlformats.org/markup-compatibility/2006">
                <mc:Choice xmlns:v="urn:schemas-microsoft-com:vml" Requires="v">
                  <p:oleObj spid="_x0000_s41047" r:id="rId5" imgW="1484328" imgH="1397746" progId="Visio.Drawing.11">
                    <p:embed/>
                  </p:oleObj>
                </mc:Choice>
                <mc:Fallback>
                  <p:oleObj r:id="rId5" imgW="1484328" imgH="1397746" progId="Visio.Drawing.11">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251097"/>
                          <a:ext cx="1439863" cy="13573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4" name="Object 4"/>
            <p:cNvGraphicFramePr>
              <a:graphicFrameLocks noGrp="1" noChangeAspect="1"/>
            </p:cNvGraphicFramePr>
            <p:nvPr>
              <p:ph sz="quarter" idx="3"/>
            </p:nvPr>
          </p:nvGraphicFramePr>
          <p:xfrm>
            <a:off x="7524750" y="2106634"/>
            <a:ext cx="1069975" cy="1368425"/>
          </p:xfrm>
          <a:graphic>
            <a:graphicData uri="http://schemas.openxmlformats.org/presentationml/2006/ole">
              <mc:AlternateContent xmlns:mc="http://schemas.openxmlformats.org/markup-compatibility/2006">
                <mc:Choice xmlns:v="urn:schemas-microsoft-com:vml" Requires="v">
                  <p:oleObj spid="_x0000_s41048" r:id="rId7" imgW="1132427" imgH="1447467" progId="Visio.Drawing.11">
                    <p:embed/>
                  </p:oleObj>
                </mc:Choice>
                <mc:Fallback>
                  <p:oleObj r:id="rId7" imgW="1132427" imgH="1447467" progId="Visio.Drawing.1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2106634"/>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5"/>
            <p:cNvGraphicFramePr>
              <a:graphicFrameLocks noGrp="1" noChangeAspect="1"/>
            </p:cNvGraphicFramePr>
            <p:nvPr>
              <p:ph sz="quarter" idx="4"/>
            </p:nvPr>
          </p:nvGraphicFramePr>
          <p:xfrm>
            <a:off x="827088" y="2395559"/>
            <a:ext cx="930275" cy="1223963"/>
          </p:xfrm>
          <a:graphic>
            <a:graphicData uri="http://schemas.openxmlformats.org/presentationml/2006/ole">
              <mc:AlternateContent xmlns:mc="http://schemas.openxmlformats.org/markup-compatibility/2006">
                <mc:Choice xmlns:v="urn:schemas-microsoft-com:vml" Requires="v">
                  <p:oleObj spid="_x0000_s41049" r:id="rId9" imgW="953691" imgH="1254157" progId="Visio.Drawing.11">
                    <p:embed/>
                  </p:oleObj>
                </mc:Choice>
                <mc:Fallback>
                  <p:oleObj r:id="rId9" imgW="953691" imgH="1254157" progId="Visio.Drawing.11">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395559"/>
                          <a:ext cx="930275" cy="1223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6" name="Line 6"/>
            <p:cNvSpPr>
              <a:spLocks noChangeShapeType="1"/>
            </p:cNvSpPr>
            <p:nvPr/>
          </p:nvSpPr>
          <p:spPr bwMode="auto">
            <a:xfrm>
              <a:off x="1908175" y="282735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67" name="Line 7"/>
            <p:cNvSpPr>
              <a:spLocks noChangeShapeType="1"/>
            </p:cNvSpPr>
            <p:nvPr/>
          </p:nvSpPr>
          <p:spPr bwMode="auto">
            <a:xfrm>
              <a:off x="5364163" y="282735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68" name="Text Box 8"/>
            <p:cNvSpPr txBox="1">
              <a:spLocks noChangeArrowheads="1"/>
            </p:cNvSpPr>
            <p:nvPr/>
          </p:nvSpPr>
          <p:spPr bwMode="auto">
            <a:xfrm>
              <a:off x="1692275" y="239555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一个口令</a:t>
              </a:r>
            </a:p>
          </p:txBody>
        </p:sp>
        <p:sp>
          <p:nvSpPr>
            <p:cNvPr id="40969" name="Line 9"/>
            <p:cNvSpPr>
              <a:spLocks noChangeShapeType="1"/>
            </p:cNvSpPr>
            <p:nvPr/>
          </p:nvSpPr>
          <p:spPr bwMode="auto">
            <a:xfrm>
              <a:off x="1042988" y="3619522"/>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0" name="Text Box 10"/>
            <p:cNvSpPr txBox="1">
              <a:spLocks noChangeArrowheads="1"/>
            </p:cNvSpPr>
            <p:nvPr/>
          </p:nvSpPr>
          <p:spPr bwMode="auto">
            <a:xfrm>
              <a:off x="505738" y="3403622"/>
              <a:ext cx="430887" cy="1800225"/>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触发令牌上的按钮</a:t>
              </a:r>
            </a:p>
          </p:txBody>
        </p:sp>
        <p:sp>
          <p:nvSpPr>
            <p:cNvPr id="40971" name="Line 11"/>
            <p:cNvSpPr>
              <a:spLocks noChangeShapeType="1"/>
            </p:cNvSpPr>
            <p:nvPr/>
          </p:nvSpPr>
          <p:spPr bwMode="auto">
            <a:xfrm flipV="1">
              <a:off x="1403350" y="3619522"/>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2" name="Text Box 12"/>
            <p:cNvSpPr txBox="1">
              <a:spLocks noChangeArrowheads="1"/>
            </p:cNvSpPr>
            <p:nvPr/>
          </p:nvSpPr>
          <p:spPr bwMode="auto">
            <a:xfrm>
              <a:off x="1442363" y="3619522"/>
              <a:ext cx="430887" cy="1655762"/>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一个口令</a:t>
              </a:r>
            </a:p>
          </p:txBody>
        </p:sp>
        <p:sp>
          <p:nvSpPr>
            <p:cNvPr id="40973" name="Line 13"/>
            <p:cNvSpPr>
              <a:spLocks noChangeShapeType="1"/>
            </p:cNvSpPr>
            <p:nvPr/>
          </p:nvSpPr>
          <p:spPr bwMode="auto">
            <a:xfrm flipH="1">
              <a:off x="1835150" y="3473472"/>
              <a:ext cx="1943100"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4" name="Line 14"/>
            <p:cNvSpPr>
              <a:spLocks noChangeShapeType="1"/>
            </p:cNvSpPr>
            <p:nvPr/>
          </p:nvSpPr>
          <p:spPr bwMode="auto">
            <a:xfrm flipH="1">
              <a:off x="5292725" y="354490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5" name="Text Box 15"/>
            <p:cNvSpPr txBox="1">
              <a:spLocks noChangeArrowheads="1"/>
            </p:cNvSpPr>
            <p:nvPr/>
          </p:nvSpPr>
          <p:spPr bwMode="auto">
            <a:xfrm>
              <a:off x="5435600" y="3043259"/>
              <a:ext cx="165735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认证结果</a:t>
              </a:r>
            </a:p>
          </p:txBody>
        </p:sp>
        <p:sp>
          <p:nvSpPr>
            <p:cNvPr id="40978" name="AutoShape 18"/>
            <p:cNvSpPr>
              <a:spLocks noChangeArrowheads="1"/>
            </p:cNvSpPr>
            <p:nvPr/>
          </p:nvSpPr>
          <p:spPr bwMode="auto">
            <a:xfrm>
              <a:off x="1547812" y="4678402"/>
              <a:ext cx="3238501" cy="1317607"/>
            </a:xfrm>
            <a:prstGeom prst="cloudCallout">
              <a:avLst>
                <a:gd name="adj1" fmla="val -43750"/>
                <a:gd name="adj2" fmla="val 70000"/>
              </a:avLst>
            </a:prstGeom>
            <a:solidFill>
              <a:schemeClr val="accent3">
                <a:lumMod val="95000"/>
              </a:schemeClr>
            </a:solidFill>
            <a:ln w="9525" cmpd="sng">
              <a:solidFill>
                <a:schemeClr val="tx1"/>
              </a:solidFill>
              <a:round/>
              <a:headEnd/>
              <a:tailEnd/>
            </a:ln>
            <a:effectLst/>
          </p:spPr>
          <p:txBody>
            <a:bodyPr anchor="ctr"/>
            <a:lstStyle/>
            <a:p>
              <a:pPr algn="ctr" eaLnBrk="0" hangingPunct="0"/>
              <a:r>
                <a:rPr lang="en-US" sz="2000" dirty="0">
                  <a:solidFill>
                    <a:srgbClr val="C00000"/>
                  </a:solidFill>
                  <a:latin typeface="Times New Roman" pitchFamily="18" charset="0"/>
                  <a:ea typeface="微软雅黑" pitchFamily="34" charset="-122"/>
                </a:rPr>
                <a:t>Counter</a:t>
              </a:r>
              <a:r>
                <a:rPr lang="zh-CN" altLang="en-US" sz="2000" dirty="0">
                  <a:solidFill>
                    <a:srgbClr val="C00000"/>
                  </a:solidFill>
                  <a:latin typeface="Times New Roman" pitchFamily="18" charset="0"/>
                  <a:ea typeface="微软雅黑" pitchFamily="34" charset="-122"/>
                </a:rPr>
                <a:t>加一和预先注入的</a:t>
              </a:r>
              <a:r>
                <a:rPr lang="en-US" sz="2000" dirty="0">
                  <a:solidFill>
                    <a:srgbClr val="C00000"/>
                  </a:solidFill>
                  <a:latin typeface="Times New Roman" pitchFamily="18" charset="0"/>
                  <a:ea typeface="微软雅黑" pitchFamily="34" charset="-122"/>
                  <a:sym typeface="Arial" pitchFamily="34" charset="0"/>
                </a:rPr>
                <a:t>Key</a:t>
              </a:r>
              <a:r>
                <a:rPr lang="zh-CN" altLang="en-US" sz="2000" dirty="0">
                  <a:solidFill>
                    <a:srgbClr val="C00000"/>
                  </a:solidFill>
                  <a:latin typeface="Times New Roman" pitchFamily="18" charset="0"/>
                  <a:ea typeface="微软雅黑" pitchFamily="34" charset="-122"/>
                </a:rPr>
                <a:t>一起生成一个口令</a:t>
              </a:r>
            </a:p>
          </p:txBody>
        </p:sp>
        <p:sp>
          <p:nvSpPr>
            <p:cNvPr id="40979" name="AutoShape 19"/>
            <p:cNvSpPr>
              <a:spLocks noChangeArrowheads="1"/>
            </p:cNvSpPr>
            <p:nvPr/>
          </p:nvSpPr>
          <p:spPr bwMode="auto">
            <a:xfrm rot="10800000">
              <a:off x="5429256" y="3690954"/>
              <a:ext cx="2889244" cy="2130453"/>
            </a:xfrm>
            <a:prstGeom prst="cloudCallout">
              <a:avLst>
                <a:gd name="adj1" fmla="val -43750"/>
                <a:gd name="adj2" fmla="val 70000"/>
              </a:avLst>
            </a:prstGeom>
            <a:solidFill>
              <a:schemeClr val="accent3">
                <a:lumMod val="95000"/>
              </a:schemeClr>
            </a:solidFill>
            <a:ln w="9525" cmpd="sng">
              <a:solidFill>
                <a:schemeClr val="tx1"/>
              </a:solidFill>
              <a:round/>
              <a:headEnd/>
              <a:tailEnd/>
            </a:ln>
            <a:effectLst/>
          </p:spPr>
          <p:txBody>
            <a:bodyPr rot="10800000" anchor="ctr"/>
            <a:lstStyle/>
            <a:p>
              <a:pPr algn="ctr" eaLnBrk="0" hangingPunct="0"/>
              <a:r>
                <a:rPr lang="zh-CN" altLang="en-US" sz="2000" dirty="0">
                  <a:solidFill>
                    <a:srgbClr val="C00000"/>
                  </a:solidFill>
                  <a:latin typeface="Times New Roman" pitchFamily="18" charset="0"/>
                  <a:ea typeface="微软雅黑" pitchFamily="34" charset="-122"/>
                  <a:sym typeface="Arial" pitchFamily="34" charset="0"/>
                </a:rPr>
                <a:t>找到对应的</a:t>
              </a:r>
              <a:r>
                <a:rPr lang="en-US" sz="2000" dirty="0">
                  <a:solidFill>
                    <a:srgbClr val="C00000"/>
                  </a:solidFill>
                  <a:latin typeface="Times New Roman" pitchFamily="18" charset="0"/>
                  <a:ea typeface="微软雅黑" pitchFamily="34" charset="-122"/>
                  <a:sym typeface="Arial" pitchFamily="34" charset="0"/>
                </a:rPr>
                <a:t>Key</a:t>
              </a:r>
              <a:r>
                <a:rPr lang="zh-CN" altLang="en-US" sz="2000" dirty="0">
                  <a:solidFill>
                    <a:srgbClr val="C00000"/>
                  </a:solidFill>
                  <a:latin typeface="Times New Roman" pitchFamily="18" charset="0"/>
                  <a:ea typeface="微软雅黑" pitchFamily="34" charset="-122"/>
                  <a:sym typeface="Arial" pitchFamily="34" charset="0"/>
                </a:rPr>
                <a:t>和</a:t>
              </a:r>
              <a:r>
                <a:rPr lang="en-US" sz="2000" dirty="0">
                  <a:solidFill>
                    <a:srgbClr val="C00000"/>
                  </a:solidFill>
                  <a:latin typeface="Times New Roman" pitchFamily="18" charset="0"/>
                  <a:ea typeface="微软雅黑" pitchFamily="34" charset="-122"/>
                  <a:sym typeface="Arial" pitchFamily="34" charset="0"/>
                </a:rPr>
                <a:t>Counter</a:t>
              </a:r>
              <a:r>
                <a:rPr lang="zh-CN" altLang="en-US" sz="2000" dirty="0">
                  <a:solidFill>
                    <a:srgbClr val="C00000"/>
                  </a:solidFill>
                  <a:latin typeface="Times New Roman" pitchFamily="18" charset="0"/>
                  <a:ea typeface="微软雅黑" pitchFamily="34" charset="-122"/>
                  <a:sym typeface="Arial" pitchFamily="34" charset="0"/>
                </a:rPr>
                <a:t>，运算匹配，返回结果，匹配则</a:t>
              </a:r>
              <a:r>
                <a:rPr lang="en-US" sz="2000" dirty="0">
                  <a:solidFill>
                    <a:srgbClr val="C00000"/>
                  </a:solidFill>
                  <a:latin typeface="Times New Roman" pitchFamily="18" charset="0"/>
                  <a:ea typeface="微软雅黑" pitchFamily="34" charset="-122"/>
                  <a:sym typeface="Arial" pitchFamily="34" charset="0"/>
                </a:rPr>
                <a:t>counter</a:t>
              </a:r>
              <a:r>
                <a:rPr lang="zh-CN" altLang="en-US" sz="2000" dirty="0">
                  <a:solidFill>
                    <a:srgbClr val="C00000"/>
                  </a:solidFill>
                  <a:latin typeface="Times New Roman" pitchFamily="18" charset="0"/>
                  <a:ea typeface="微软雅黑" pitchFamily="34" charset="-122"/>
                  <a:sym typeface="Arial" pitchFamily="34" charset="0"/>
                </a:rPr>
                <a:t>加</a:t>
              </a:r>
              <a:r>
                <a:rPr lang="en-US" sz="2000" dirty="0">
                  <a:solidFill>
                    <a:srgbClr val="C00000"/>
                  </a:solidFill>
                  <a:latin typeface="Times New Roman" pitchFamily="18" charset="0"/>
                  <a:ea typeface="微软雅黑" pitchFamily="34" charset="-122"/>
                  <a:sym typeface="Arial" pitchFamily="34" charset="0"/>
                </a:rPr>
                <a:t>1</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sz="quarter"/>
          </p:nvPr>
        </p:nvSpPr>
        <p:spPr>
          <a:xfrm>
            <a:off x="0" y="-16"/>
            <a:ext cx="9144000" cy="1143000"/>
          </a:xfrm>
        </p:spPr>
        <p:txBody>
          <a:bodyPr/>
          <a:lstStyle/>
          <a:p>
            <a:pPr>
              <a:buClr>
                <a:srgbClr val="FF6600"/>
              </a:buClr>
            </a:pPr>
            <a:r>
              <a:rPr lang="en-US" altLang="zh-CN" sz="4000" dirty="0">
                <a:latin typeface="Times New Roman" pitchFamily="18" charset="0"/>
                <a:ea typeface="微软雅黑" pitchFamily="34" charset="-122"/>
              </a:rPr>
              <a:t>15.4.4 </a:t>
            </a:r>
            <a:r>
              <a:rPr lang="zh-CN" altLang="en-US" sz="4000" dirty="0">
                <a:latin typeface="Times New Roman" pitchFamily="18" charset="0"/>
                <a:ea typeface="微软雅黑" pitchFamily="34" charset="-122"/>
              </a:rPr>
              <a:t>事件同步机制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重同步方法</a:t>
            </a:r>
          </a:p>
        </p:txBody>
      </p:sp>
      <p:graphicFrame>
        <p:nvGraphicFramePr>
          <p:cNvPr id="41989" name="Object 5"/>
          <p:cNvGraphicFramePr>
            <a:graphicFrameLocks/>
          </p:cNvGraphicFramePr>
          <p:nvPr/>
        </p:nvGraphicFramePr>
        <p:xfrm>
          <a:off x="-32" y="1071546"/>
          <a:ext cx="4572032" cy="5715040"/>
        </p:xfrm>
        <a:graphic>
          <a:graphicData uri="http://schemas.openxmlformats.org/presentationml/2006/ole">
            <mc:AlternateContent xmlns:mc="http://schemas.openxmlformats.org/markup-compatibility/2006">
              <mc:Choice xmlns:v="urn:schemas-microsoft-com:vml" Requires="v">
                <p:oleObj spid="_x0000_s42010" name="Visio" r:id="rId3" imgW="7616160" imgH="7283390" progId="Visio.Drawing.11">
                  <p:embed/>
                </p:oleObj>
              </mc:Choice>
              <mc:Fallback>
                <p:oleObj name="Visio" r:id="rId3" imgW="7616160" imgH="7283390" progId="Visio.Drawing.11">
                  <p:embed/>
                  <p:pic>
                    <p:nvPicPr>
                      <p:cNvPr id="0"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 y="1071546"/>
                        <a:ext cx="4572032" cy="5715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1" name="Text Box 7"/>
          <p:cNvSpPr txBox="1">
            <a:spLocks noChangeArrowheads="1"/>
          </p:cNvSpPr>
          <p:nvPr/>
        </p:nvSpPr>
        <p:spPr bwMode="auto">
          <a:xfrm>
            <a:off x="4572001" y="1857364"/>
            <a:ext cx="4571999" cy="4074192"/>
          </a:xfrm>
          <a:prstGeom prst="rect">
            <a:avLst/>
          </a:prstGeom>
          <a:noFill/>
          <a:ln w="9525" cmpd="sng">
            <a:noFill/>
            <a:miter lim="800000"/>
            <a:headEnd/>
            <a:tailEnd/>
          </a:ln>
          <a:effectLst/>
        </p:spPr>
        <p:txBody>
          <a:bodyPr wrap="square">
            <a:spAutoFit/>
          </a:bodyPr>
          <a:lstStyle/>
          <a:p>
            <a:pPr>
              <a:lnSpc>
                <a:spcPct val="125000"/>
              </a:lnSpc>
              <a:buClr>
                <a:schemeClr val="folHlink"/>
              </a:buClr>
              <a:buSzPct val="85000"/>
              <a:buBlip>
                <a:blip r:embed="rId5"/>
              </a:buBlip>
            </a:pPr>
            <a:r>
              <a:rPr lang="zh-CN" altLang="en-US" sz="2300" dirty="0">
                <a:solidFill>
                  <a:srgbClr val="003399"/>
                </a:solidFill>
                <a:latin typeface="Times New Roman" pitchFamily="18" charset="0"/>
                <a:ea typeface="微软雅黑" pitchFamily="34" charset="-122"/>
              </a:rPr>
              <a:t>用户和服务器很容易失去</a:t>
            </a:r>
            <a:r>
              <a:rPr lang="zh-CN" altLang="en-US" sz="2300" dirty="0">
                <a:solidFill>
                  <a:srgbClr val="C00000"/>
                </a:solidFill>
                <a:latin typeface="Times New Roman" pitchFamily="18" charset="0"/>
                <a:ea typeface="微软雅黑" pitchFamily="34" charset="-122"/>
              </a:rPr>
              <a:t>同步</a:t>
            </a:r>
            <a:endParaRPr lang="zh-CN" altLang="en-US" sz="2300" dirty="0">
              <a:solidFill>
                <a:srgbClr val="003399"/>
              </a:solidFill>
              <a:latin typeface="Times New Roman" pitchFamily="18" charset="0"/>
              <a:ea typeface="微软雅黑" pitchFamily="34" charset="-122"/>
            </a:endParaRPr>
          </a:p>
          <a:p>
            <a:pPr>
              <a:lnSpc>
                <a:spcPct val="125000"/>
              </a:lnSpc>
              <a:buClr>
                <a:schemeClr val="folHlink"/>
              </a:buClr>
              <a:buSzPct val="85000"/>
              <a:buBlip>
                <a:blip r:embed="rId5"/>
              </a:buBlip>
            </a:pPr>
            <a:r>
              <a:rPr lang="zh-CN" altLang="en-US" sz="2300" dirty="0">
                <a:solidFill>
                  <a:srgbClr val="003399"/>
                </a:solidFill>
                <a:latin typeface="Times New Roman" pitchFamily="18" charset="0"/>
                <a:ea typeface="微软雅黑" pitchFamily="34" charset="-122"/>
              </a:rPr>
              <a:t>解决：设置窗口值</a:t>
            </a:r>
            <a:r>
              <a:rPr lang="zh-CN" altLang="en-US" sz="2300" b="1" dirty="0">
                <a:solidFill>
                  <a:srgbClr val="C00000"/>
                </a:solidFill>
                <a:latin typeface="Times New Roman" pitchFamily="18" charset="0"/>
                <a:ea typeface="微软雅黑" pitchFamily="34" charset="-122"/>
                <a:sym typeface="Arial" pitchFamily="34" charset="0"/>
              </a:rPr>
              <a:t>ewindow</a:t>
            </a:r>
            <a:endParaRPr lang="en-US" altLang="zh-CN" sz="2300" dirty="0">
              <a:solidFill>
                <a:srgbClr val="003399"/>
              </a:solidFill>
              <a:latin typeface="Times New Roman" pitchFamily="18" charset="0"/>
              <a:ea typeface="微软雅黑" pitchFamily="34" charset="-122"/>
            </a:endParaRPr>
          </a:p>
          <a:p>
            <a:pPr>
              <a:lnSpc>
                <a:spcPct val="125000"/>
              </a:lnSpc>
              <a:buClr>
                <a:schemeClr val="folHlink"/>
              </a:buClr>
              <a:buSzPct val="85000"/>
              <a:buBlip>
                <a:blip r:embed="rId5"/>
              </a:buBlip>
            </a:pPr>
            <a:endParaRPr lang="zh-CN" altLang="en-US" sz="2300" dirty="0">
              <a:solidFill>
                <a:srgbClr val="003399"/>
              </a:solidFill>
              <a:latin typeface="Times New Roman" pitchFamily="18" charset="0"/>
              <a:ea typeface="微软雅黑" pitchFamily="34" charset="-122"/>
            </a:endParaRPr>
          </a:p>
          <a:p>
            <a:pPr>
              <a:lnSpc>
                <a:spcPct val="125000"/>
              </a:lnSpc>
              <a:buClr>
                <a:schemeClr val="folHlink"/>
              </a:buClr>
              <a:buSzPct val="85000"/>
              <a:buBlip>
                <a:blip r:embed="rId5"/>
              </a:buBlip>
            </a:pPr>
            <a:r>
              <a:rPr lang="zh-CN" altLang="en-US" sz="2300" dirty="0">
                <a:solidFill>
                  <a:srgbClr val="003399"/>
                </a:solidFill>
                <a:latin typeface="Times New Roman" pitchFamily="18" charset="0"/>
                <a:ea typeface="微软雅黑" pitchFamily="34" charset="-122"/>
              </a:rPr>
              <a:t>令牌Counter远远超前于服务器</a:t>
            </a:r>
            <a:r>
              <a:rPr lang="zh-CN" altLang="en-US" sz="2300" dirty="0">
                <a:solidFill>
                  <a:srgbClr val="003399"/>
                </a:solidFill>
                <a:latin typeface="Times New Roman" pitchFamily="18" charset="0"/>
                <a:ea typeface="微软雅黑" pitchFamily="34" charset="-122"/>
                <a:sym typeface="Arial" pitchFamily="34" charset="0"/>
              </a:rPr>
              <a:t>Counter</a:t>
            </a:r>
            <a:r>
              <a:rPr lang="zh-CN" altLang="en-US" sz="2300" dirty="0">
                <a:solidFill>
                  <a:srgbClr val="003399"/>
                </a:solidFill>
                <a:latin typeface="Times New Roman" pitchFamily="18" charset="0"/>
                <a:ea typeface="微软雅黑" pitchFamily="34" charset="-122"/>
              </a:rPr>
              <a:t>，靠窗口值</a:t>
            </a:r>
            <a:r>
              <a:rPr lang="zh-CN" altLang="en-US" sz="2300" b="1" dirty="0">
                <a:solidFill>
                  <a:srgbClr val="C00000"/>
                </a:solidFill>
                <a:latin typeface="Times New Roman" pitchFamily="18" charset="0"/>
                <a:ea typeface="微软雅黑" pitchFamily="34" charset="-122"/>
                <a:sym typeface="Arial" pitchFamily="34" charset="0"/>
              </a:rPr>
              <a:t>rwindow</a:t>
            </a:r>
            <a:r>
              <a:rPr lang="zh-CN" altLang="en-US" sz="2300" dirty="0">
                <a:solidFill>
                  <a:srgbClr val="003399"/>
                </a:solidFill>
                <a:latin typeface="Times New Roman" pitchFamily="18" charset="0"/>
                <a:ea typeface="微软雅黑" pitchFamily="34" charset="-122"/>
              </a:rPr>
              <a:t>重同步</a:t>
            </a:r>
          </a:p>
          <a:p>
            <a:pPr>
              <a:lnSpc>
                <a:spcPct val="125000"/>
              </a:lnSpc>
              <a:buClr>
                <a:schemeClr val="folHlink"/>
              </a:buClr>
              <a:buSzPct val="85000"/>
              <a:buBlip>
                <a:blip r:embed="rId5"/>
              </a:buBlip>
            </a:pPr>
            <a:r>
              <a:rPr lang="zh-CN" altLang="en-US" sz="2300" dirty="0">
                <a:solidFill>
                  <a:srgbClr val="003399"/>
                </a:solidFill>
                <a:latin typeface="Times New Roman" pitchFamily="18" charset="0"/>
                <a:ea typeface="微软雅黑" pitchFamily="34" charset="-122"/>
              </a:rPr>
              <a:t>令牌计数器超出</a:t>
            </a:r>
            <a:r>
              <a:rPr lang="zh-CN" altLang="en-US" sz="2300" dirty="0">
                <a:solidFill>
                  <a:srgbClr val="003399"/>
                </a:solidFill>
                <a:latin typeface="Times New Roman" pitchFamily="18" charset="0"/>
                <a:ea typeface="微软雅黑" pitchFamily="34" charset="-122"/>
                <a:sym typeface="Arial" pitchFamily="34" charset="0"/>
              </a:rPr>
              <a:t>ewindow</a:t>
            </a:r>
            <a:r>
              <a:rPr lang="zh-CN" altLang="en-US" sz="2300" dirty="0">
                <a:solidFill>
                  <a:srgbClr val="003399"/>
                </a:solidFill>
                <a:latin typeface="Times New Roman" pitchFamily="18" charset="0"/>
                <a:ea typeface="微软雅黑" pitchFamily="34" charset="-122"/>
              </a:rPr>
              <a:t>范围启用</a:t>
            </a:r>
            <a:r>
              <a:rPr lang="zh-CN" altLang="en-US" sz="2300" dirty="0">
                <a:solidFill>
                  <a:srgbClr val="003399"/>
                </a:solidFill>
                <a:latin typeface="Times New Roman" pitchFamily="18" charset="0"/>
                <a:ea typeface="微软雅黑" pitchFamily="34" charset="-122"/>
                <a:sym typeface="Arial" pitchFamily="34" charset="0"/>
              </a:rPr>
              <a:t>rwindow</a:t>
            </a:r>
            <a:r>
              <a:rPr lang="zh-CN" altLang="en-US" sz="2300" dirty="0">
                <a:solidFill>
                  <a:srgbClr val="003399"/>
                </a:solidFill>
                <a:latin typeface="Times New Roman" pitchFamily="18" charset="0"/>
                <a:ea typeface="微软雅黑" pitchFamily="34" charset="-122"/>
              </a:rPr>
              <a:t>机制</a:t>
            </a:r>
          </a:p>
          <a:p>
            <a:pPr>
              <a:lnSpc>
                <a:spcPct val="125000"/>
              </a:lnSpc>
              <a:buClr>
                <a:schemeClr val="folHlink"/>
              </a:buClr>
              <a:buSzPct val="85000"/>
              <a:buBlip>
                <a:blip r:embed="rId5"/>
              </a:buBlip>
            </a:pPr>
            <a:r>
              <a:rPr lang="zh-CN" altLang="en-US" sz="2300" dirty="0">
                <a:solidFill>
                  <a:srgbClr val="003399"/>
                </a:solidFill>
                <a:latin typeface="Times New Roman" pitchFamily="18" charset="0"/>
                <a:ea typeface="微软雅黑" pitchFamily="34" charset="-122"/>
              </a:rPr>
              <a:t>超过rwindow则只能去注册中心办理重同步业务</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991"/>
                                        </p:tgtEl>
                                        <p:attrNameLst>
                                          <p:attrName>style.visibility</p:attrName>
                                        </p:attrNameLst>
                                      </p:cBhvr>
                                      <p:to>
                                        <p:strVal val="visible"/>
                                      </p:to>
                                    </p:set>
                                    <p:animEffect transition="in" filter="fade">
                                      <p:cBhvr>
                                        <p:cTn id="7" dur="500"/>
                                        <p:tgtEl>
                                          <p:spTgt spid="41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29058" y="4572008"/>
            <a:ext cx="1285884"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缺点</a:t>
            </a:r>
          </a:p>
        </p:txBody>
      </p:sp>
      <p:sp>
        <p:nvSpPr>
          <p:cNvPr id="7" name="TextBox 6"/>
          <p:cNvSpPr txBox="1"/>
          <p:nvPr/>
        </p:nvSpPr>
        <p:spPr>
          <a:xfrm>
            <a:off x="3893339" y="1142984"/>
            <a:ext cx="1357322" cy="461665"/>
          </a:xfrm>
          <a:prstGeom prst="rect">
            <a:avLst/>
          </a:prstGeom>
          <a:noFill/>
        </p:spPr>
        <p:txBody>
          <a:bodyPr wrap="square" rtlCol="0">
            <a:spAutoFit/>
          </a:bodyPr>
          <a:lstStyle/>
          <a:p>
            <a:pPr algn="ctr"/>
            <a:r>
              <a:rPr lang="zh-CN" altLang="en-US" sz="2400" b="1" dirty="0">
                <a:solidFill>
                  <a:srgbClr val="006600"/>
                </a:solidFill>
                <a:latin typeface="Times New Roman" pitchFamily="18" charset="0"/>
                <a:ea typeface="微软雅黑" pitchFamily="34" charset="-122"/>
              </a:rPr>
              <a:t>优点</a:t>
            </a:r>
          </a:p>
        </p:txBody>
      </p:sp>
      <p:sp>
        <p:nvSpPr>
          <p:cNvPr id="8" name="AutoShape 9"/>
          <p:cNvSpPr>
            <a:spLocks noChangeArrowheads="1"/>
          </p:cNvSpPr>
          <p:nvPr/>
        </p:nvSpPr>
        <p:spPr bwMode="gray">
          <a:xfrm>
            <a:off x="2013883" y="171448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9" name="TextBox 8"/>
          <p:cNvSpPr txBox="1"/>
          <p:nvPr/>
        </p:nvSpPr>
        <p:spPr>
          <a:xfrm>
            <a:off x="2038466" y="173581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用户操作简单</a:t>
            </a:r>
          </a:p>
        </p:txBody>
      </p:sp>
      <p:sp>
        <p:nvSpPr>
          <p:cNvPr id="10" name="AutoShape 9"/>
          <p:cNvSpPr>
            <a:spLocks noChangeArrowheads="1"/>
          </p:cNvSpPr>
          <p:nvPr/>
        </p:nvSpPr>
        <p:spPr bwMode="gray">
          <a:xfrm>
            <a:off x="2000232" y="5112652"/>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latin typeface="Times New Roman" pitchFamily="18" charset="0"/>
              <a:ea typeface="微软雅黑" pitchFamily="34" charset="-122"/>
            </a:endParaRPr>
          </a:p>
        </p:txBody>
      </p:sp>
      <p:sp>
        <p:nvSpPr>
          <p:cNvPr id="11" name="TextBox 10"/>
          <p:cNvSpPr txBox="1"/>
          <p:nvPr/>
        </p:nvSpPr>
        <p:spPr>
          <a:xfrm>
            <a:off x="2024818" y="5112652"/>
            <a:ext cx="522070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服务器计算量稍大</a:t>
            </a:r>
          </a:p>
        </p:txBody>
      </p:sp>
      <p:sp>
        <p:nvSpPr>
          <p:cNvPr id="12" name="AutoShape 9"/>
          <p:cNvSpPr>
            <a:spLocks noChangeArrowheads="1"/>
          </p:cNvSpPr>
          <p:nvPr/>
        </p:nvSpPr>
        <p:spPr bwMode="gray">
          <a:xfrm>
            <a:off x="2030551" y="2318058"/>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3" name="TextBox 12"/>
          <p:cNvSpPr txBox="1"/>
          <p:nvPr/>
        </p:nvSpPr>
        <p:spPr>
          <a:xfrm>
            <a:off x="2055134" y="2339381"/>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一次认证过程通信量小</a:t>
            </a:r>
          </a:p>
        </p:txBody>
      </p:sp>
      <p:sp>
        <p:nvSpPr>
          <p:cNvPr id="14" name="AutoShape 9"/>
          <p:cNvSpPr>
            <a:spLocks noChangeArrowheads="1"/>
          </p:cNvSpPr>
          <p:nvPr/>
        </p:nvSpPr>
        <p:spPr bwMode="gray">
          <a:xfrm>
            <a:off x="2030551" y="292893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5" name="TextBox 14"/>
          <p:cNvSpPr txBox="1"/>
          <p:nvPr/>
        </p:nvSpPr>
        <p:spPr>
          <a:xfrm>
            <a:off x="2055134" y="2950257"/>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可以防止小数攻击</a:t>
            </a:r>
          </a:p>
        </p:txBody>
      </p:sp>
      <p:sp>
        <p:nvSpPr>
          <p:cNvPr id="16" name="AutoShape 9"/>
          <p:cNvSpPr>
            <a:spLocks noChangeArrowheads="1"/>
          </p:cNvSpPr>
          <p:nvPr/>
        </p:nvSpPr>
        <p:spPr bwMode="gray">
          <a:xfrm>
            <a:off x="2030551" y="3532504"/>
            <a:ext cx="5148714" cy="468000"/>
          </a:xfrm>
          <a:prstGeom prst="roundRect">
            <a:avLst>
              <a:gd name="adj" fmla="val 16667"/>
            </a:avLst>
          </a:prstGeom>
          <a:solidFill>
            <a:schemeClr val="bg1">
              <a:alpha val="89999"/>
            </a:schemeClr>
          </a:solidFill>
          <a:ln w="28575">
            <a:solidFill>
              <a:srgbClr val="002060"/>
            </a:solidFill>
            <a:round/>
            <a:headEnd/>
            <a:tailEnd/>
          </a:ln>
          <a:effectLst/>
        </p:spPr>
        <p:txBody>
          <a:bodyPr wrap="none" anchor="ctr"/>
          <a:lstStyle/>
          <a:p>
            <a:endParaRPr lang="zh-CN" altLang="en-US" sz="2200">
              <a:solidFill>
                <a:srgbClr val="003399"/>
              </a:solidFill>
              <a:latin typeface="Times New Roman" pitchFamily="18" charset="0"/>
              <a:ea typeface="微软雅黑" pitchFamily="34" charset="-122"/>
            </a:endParaRPr>
          </a:p>
        </p:txBody>
      </p:sp>
      <p:sp>
        <p:nvSpPr>
          <p:cNvPr id="17" name="TextBox 16"/>
          <p:cNvSpPr txBox="1"/>
          <p:nvPr/>
        </p:nvSpPr>
        <p:spPr>
          <a:xfrm>
            <a:off x="2055134" y="3553827"/>
            <a:ext cx="5018297" cy="430887"/>
          </a:xfrm>
          <a:prstGeom prst="rect">
            <a:avLst/>
          </a:prstGeom>
          <a:noFill/>
        </p:spPr>
        <p:txBody>
          <a:bodyPr wrap="square" rtlCol="0">
            <a:spAutoFit/>
          </a:bodyPr>
          <a:lstStyle/>
          <a:p>
            <a:pPr>
              <a:buBlip>
                <a:blip r:embed="rId2"/>
              </a:buBlip>
            </a:pPr>
            <a:r>
              <a:rPr lang="zh-CN" altLang="en-US" sz="2200" dirty="0">
                <a:solidFill>
                  <a:srgbClr val="003399"/>
                </a:solidFill>
                <a:latin typeface="Times New Roman" pitchFamily="18" charset="0"/>
                <a:ea typeface="微软雅黑" pitchFamily="34" charset="-122"/>
              </a:rPr>
              <a:t>系统实现较简单，对时钟精度没要求</a:t>
            </a:r>
          </a:p>
        </p:txBody>
      </p:sp>
      <p:sp>
        <p:nvSpPr>
          <p:cNvPr id="18" name="Rectangle 2"/>
          <p:cNvSpPr txBox="1">
            <a:spLocks noChangeArrowheads="1"/>
          </p:cNvSpPr>
          <p:nvPr/>
        </p:nvSpPr>
        <p:spPr>
          <a:xfrm>
            <a:off x="0" y="142860"/>
            <a:ext cx="9144000" cy="1143000"/>
          </a:xfrm>
          <a:prstGeom prst="rect">
            <a:avLst/>
          </a:prstGeom>
        </p:spPr>
        <p:txBody>
          <a:bodyPr/>
          <a:lstStyle/>
          <a:p>
            <a:pPr marL="0" marR="0" lvl="0" indent="0" algn="ctr" defTabSz="914400" rtl="0" eaLnBrk="0" fontAlgn="base" latinLnBrk="1" hangingPunct="0">
              <a:lnSpc>
                <a:spcPct val="100000"/>
              </a:lnSpc>
              <a:spcBef>
                <a:spcPct val="0"/>
              </a:spcBef>
              <a:spcAft>
                <a:spcPct val="0"/>
              </a:spcAft>
              <a:buClr>
                <a:srgbClr val="FF6600"/>
              </a:buClr>
              <a:buSzTx/>
              <a:buFontTx/>
              <a:buNone/>
              <a:tabLst/>
              <a:defRPr/>
            </a:pPr>
            <a:r>
              <a:rPr kumimoji="1" lang="en-US" altLang="zh-CN" sz="4000" b="1" kern="0" dirty="0">
                <a:solidFill>
                  <a:schemeClr val="bg1"/>
                </a:solidFill>
                <a:latin typeface="Times New Roman" pitchFamily="18" charset="0"/>
                <a:ea typeface="微软雅黑" pitchFamily="34" charset="-122"/>
                <a:cs typeface="+mj-cs"/>
              </a:rPr>
              <a:t>15</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.4.4 </a:t>
            </a:r>
            <a:r>
              <a:rPr kumimoji="1" lang="zh-CN" altLang="en-US"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事件同步机制</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a:t>
            </a:r>
            <a:r>
              <a:rPr kumimoji="1" lang="zh-CN" altLang="en-US"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优缺点</a:t>
            </a:r>
          </a:p>
        </p:txBody>
      </p:sp>
    </p:spTree>
  </p:cSld>
  <p:clrMapOvr>
    <a:masterClrMapping/>
  </p:clrMapOvr>
  <p:transition>
    <p:pull dir="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16"/>
            <a:ext cx="9144000" cy="1143000"/>
          </a:xfrm>
        </p:spPr>
        <p:txBody>
          <a:bodyPr/>
          <a:lstStyle/>
          <a:p>
            <a:pPr>
              <a:buClr>
                <a:srgbClr val="FF6600"/>
              </a:buClr>
              <a:buFont typeface="Wingdings" pitchFamily="2" charset="2"/>
              <a:buNone/>
            </a:pPr>
            <a:r>
              <a:rPr lang="en-US" altLang="zh-CN" sz="4000" dirty="0">
                <a:latin typeface="Times New Roman" pitchFamily="18" charset="0"/>
                <a:ea typeface="微软雅黑" pitchFamily="34" charset="-122"/>
              </a:rPr>
              <a:t>15.4.5 </a:t>
            </a:r>
            <a:r>
              <a:rPr lang="zh-CN" sz="4000" dirty="0">
                <a:latin typeface="Times New Roman" pitchFamily="18" charset="0"/>
                <a:ea typeface="微软雅黑" pitchFamily="34" charset="-122"/>
              </a:rPr>
              <a:t>几种一次性口令实现机制的比较</a:t>
            </a:r>
          </a:p>
        </p:txBody>
      </p:sp>
      <p:sp>
        <p:nvSpPr>
          <p:cNvPr id="44123" name="Rectangle 91"/>
          <p:cNvSpPr>
            <a:spLocks noChangeArrowheads="1"/>
          </p:cNvSpPr>
          <p:nvPr/>
        </p:nvSpPr>
        <p:spPr bwMode="auto">
          <a:xfrm>
            <a:off x="791369" y="1571612"/>
            <a:ext cx="7561262" cy="1546770"/>
          </a:xfrm>
          <a:prstGeom prst="rect">
            <a:avLst/>
          </a:prstGeom>
          <a:noFill/>
          <a:ln w="9525">
            <a:noFill/>
            <a:miter lim="800000"/>
            <a:headEnd/>
            <a:tailEnd/>
          </a:ln>
          <a:effectLst/>
        </p:spPr>
        <p:txBody>
          <a:bodyPr anchor="ctr">
            <a:spAutoFit/>
          </a:bodyPr>
          <a:lstStyle/>
          <a:p>
            <a:pPr eaLnBrk="0" hangingPunct="0">
              <a:lnSpc>
                <a:spcPct val="125000"/>
              </a:lnSpc>
              <a:buClr>
                <a:srgbClr val="990099"/>
              </a:buClr>
              <a:buSzPct val="100000"/>
              <a:buBlip>
                <a:blip r:embed="rId2"/>
              </a:buBlip>
            </a:pPr>
            <a:r>
              <a:rPr lang="zh-CN" altLang="en-US" sz="2600" dirty="0">
                <a:solidFill>
                  <a:srgbClr val="003399"/>
                </a:solidFill>
                <a:latin typeface="Times New Roman" pitchFamily="18" charset="0"/>
                <a:ea typeface="微软雅黑" pitchFamily="34" charset="-122"/>
              </a:rPr>
              <a:t>时间同步和事件同步的优势比较明显，目前市场上很多公司的产品采用的大都是基于时间同步和事件同步的方案。</a:t>
            </a:r>
          </a:p>
        </p:txBody>
      </p:sp>
      <p:graphicFrame>
        <p:nvGraphicFramePr>
          <p:cNvPr id="55" name="Group 53"/>
          <p:cNvGraphicFramePr>
            <a:graphicFrameLocks noGrp="1"/>
          </p:cNvGraphicFramePr>
          <p:nvPr/>
        </p:nvGraphicFramePr>
        <p:xfrm>
          <a:off x="827881" y="3429000"/>
          <a:ext cx="7488238" cy="2479680"/>
        </p:xfrm>
        <a:graphic>
          <a:graphicData uri="http://schemas.openxmlformats.org/drawingml/2006/table">
            <a:tbl>
              <a:tblPr/>
              <a:tblGrid>
                <a:gridCol w="1484313">
                  <a:extLst>
                    <a:ext uri="{9D8B030D-6E8A-4147-A177-3AD203B41FA5}">
                      <a16:colId xmlns="" xmlns:a16="http://schemas.microsoft.com/office/drawing/2014/main" val="20000"/>
                    </a:ext>
                  </a:extLst>
                </a:gridCol>
                <a:gridCol w="1511300">
                  <a:extLst>
                    <a:ext uri="{9D8B030D-6E8A-4147-A177-3AD203B41FA5}">
                      <a16:colId xmlns="" xmlns:a16="http://schemas.microsoft.com/office/drawing/2014/main" val="20001"/>
                    </a:ext>
                  </a:extLst>
                </a:gridCol>
                <a:gridCol w="1511300">
                  <a:extLst>
                    <a:ext uri="{9D8B030D-6E8A-4147-A177-3AD203B41FA5}">
                      <a16:colId xmlns="" xmlns:a16="http://schemas.microsoft.com/office/drawing/2014/main" val="20002"/>
                    </a:ext>
                  </a:extLst>
                </a:gridCol>
                <a:gridCol w="1541462">
                  <a:extLst>
                    <a:ext uri="{9D8B030D-6E8A-4147-A177-3AD203B41FA5}">
                      <a16:colId xmlns="" xmlns:a16="http://schemas.microsoft.com/office/drawing/2014/main" val="20003"/>
                    </a:ext>
                  </a:extLst>
                </a:gridCol>
                <a:gridCol w="1439863">
                  <a:extLst>
                    <a:ext uri="{9D8B030D-6E8A-4147-A177-3AD203B41FA5}">
                      <a16:colId xmlns="" xmlns:a16="http://schemas.microsoft.com/office/drawing/2014/main" val="20004"/>
                    </a:ext>
                  </a:extLst>
                </a:gridCol>
              </a:tblGrid>
              <a:tr h="58102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00"/>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机    制</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00"/>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通 信 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00"/>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系统实现复杂度</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00"/>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机制安全性</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00"/>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服务器计算量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 xmlns:a16="http://schemas.microsoft.com/office/drawing/2014/main" val="10000"/>
                  </a:ext>
                </a:extLst>
              </a:tr>
              <a:tr h="363538">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挑战</a:t>
                      </a:r>
                      <a:r>
                        <a:rPr kumimoji="0" lang="en-US"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a:t>
                      </a:r>
                      <a:r>
                        <a:rPr kumimoji="0" lang="zh-CN" altLang="en-US"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响应</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较大</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较简单</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较大</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 xmlns:a16="http://schemas.microsoft.com/office/drawing/2014/main" val="10001"/>
                  </a:ext>
                </a:extLst>
              </a:tr>
              <a:tr h="400050">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S/key</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较大</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较简单</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较差</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较大</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 xmlns:a16="http://schemas.microsoft.com/office/drawing/2014/main" val="10002"/>
                  </a:ext>
                </a:extLst>
              </a:tr>
              <a:tr h="392113">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时间同步</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较复杂</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较好</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 xmlns:a16="http://schemas.microsoft.com/office/drawing/2014/main" val="10003"/>
                  </a:ext>
                </a:extLst>
              </a:tr>
              <a:tr h="393700">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1" i="0" u="none" strike="noStrike" cap="none" normalizeH="0" baseline="0" dirty="0">
                          <a:ln>
                            <a:noFill/>
                          </a:ln>
                          <a:solidFill>
                            <a:srgbClr val="FFFFFF"/>
                          </a:solidFill>
                          <a:effectLst>
                            <a:outerShdw blurRad="38100" dist="38100" dir="2700000" algn="tl">
                              <a:srgbClr val="000000">
                                <a:alpha val="43137"/>
                              </a:srgbClr>
                            </a:outerShdw>
                          </a:effectLst>
                          <a:latin typeface="Times New Roman" pitchFamily="18" charset="0"/>
                          <a:ea typeface="微软雅黑" pitchFamily="34" charset="-122"/>
                          <a:sym typeface="Calibri" pitchFamily="34" charset="0"/>
                        </a:rPr>
                        <a:t>事件同步</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较小</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较简单</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a:ln>
                            <a:noFill/>
                          </a:ln>
                          <a:solidFill>
                            <a:srgbClr val="002060"/>
                          </a:solidFill>
                          <a:effectLst/>
                          <a:latin typeface="Times New Roman" pitchFamily="18" charset="0"/>
                          <a:ea typeface="微软雅黑" pitchFamily="34" charset="-122"/>
                          <a:sym typeface="Calibri" pitchFamily="34" charset="0"/>
                        </a:rPr>
                        <a:t>较好</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sz="2200" b="0" i="0" u="none" strike="noStrike" cap="none" normalizeH="0" baseline="0" dirty="0">
                          <a:ln>
                            <a:noFill/>
                          </a:ln>
                          <a:solidFill>
                            <a:srgbClr val="002060"/>
                          </a:solidFill>
                          <a:effectLst/>
                          <a:latin typeface="Times New Roman" pitchFamily="18" charset="0"/>
                          <a:ea typeface="微软雅黑" pitchFamily="34" charset="-122"/>
                          <a:sym typeface="Calibri" pitchFamily="34" charset="0"/>
                        </a:rPr>
                        <a:t>适中</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 xmlns:a16="http://schemas.microsoft.com/office/drawing/2014/main" val="10004"/>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strips(downRigh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2" name="Group 11"/>
          <p:cNvGrpSpPr>
            <a:grpSpLocks/>
          </p:cNvGrpSpPr>
          <p:nvPr/>
        </p:nvGrpSpPr>
        <p:grpSpPr bwMode="auto">
          <a:xfrm>
            <a:off x="915906" y="2286022"/>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71840"/>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929095"/>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8" name="Group 19"/>
          <p:cNvGrpSpPr>
            <a:grpSpLocks/>
          </p:cNvGrpSpPr>
          <p:nvPr/>
        </p:nvGrpSpPr>
        <p:grpSpPr bwMode="auto">
          <a:xfrm>
            <a:off x="928665" y="1571640"/>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 name="Group 27"/>
          <p:cNvGrpSpPr>
            <a:grpSpLocks/>
          </p:cNvGrpSpPr>
          <p:nvPr/>
        </p:nvGrpSpPr>
        <p:grpSpPr bwMode="auto">
          <a:xfrm>
            <a:off x="857223" y="4786353"/>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1"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57784"/>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143272"/>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400052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12" name="Group 19"/>
          <p:cNvGrpSpPr>
            <a:grpSpLocks/>
          </p:cNvGrpSpPr>
          <p:nvPr/>
        </p:nvGrpSpPr>
        <p:grpSpPr bwMode="auto">
          <a:xfrm>
            <a:off x="928662" y="1571636"/>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3"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4" name="Group 27"/>
          <p:cNvGrpSpPr>
            <a:grpSpLocks/>
          </p:cNvGrpSpPr>
          <p:nvPr/>
        </p:nvGrpSpPr>
        <p:grpSpPr bwMode="auto">
          <a:xfrm>
            <a:off x="857224" y="5615706"/>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5"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64359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114" name="Rectangle 43"/>
          <p:cNvSpPr>
            <a:spLocks noChangeArrowheads="1"/>
          </p:cNvSpPr>
          <p:nvPr/>
        </p:nvSpPr>
        <p:spPr bwMode="blackWhite">
          <a:xfrm>
            <a:off x="428596" y="5500726"/>
            <a:ext cx="8435975" cy="1142984"/>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
        <p:nvSpPr>
          <p:cNvPr id="63" name="Rectangle 43"/>
          <p:cNvSpPr>
            <a:spLocks noChangeArrowheads="1"/>
          </p:cNvSpPr>
          <p:nvPr/>
        </p:nvSpPr>
        <p:spPr bwMode="blackWhite">
          <a:xfrm>
            <a:off x="458787" y="1500198"/>
            <a:ext cx="8435975" cy="3143272"/>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0" y="-24"/>
            <a:ext cx="9144000" cy="1143000"/>
          </a:xfrm>
        </p:spPr>
        <p:txBody>
          <a:bodyPr/>
          <a:lstStyle/>
          <a:p>
            <a:r>
              <a:rPr lang="en-US" altLang="zh-CN" sz="4000" dirty="0">
                <a:latin typeface="Times New Roman" pitchFamily="18" charset="0"/>
                <a:ea typeface="微软雅黑" pitchFamily="34" charset="-122"/>
              </a:rPr>
              <a:t>15.1.1 </a:t>
            </a:r>
            <a:r>
              <a:rPr lang="zh-CN" altLang="en-US" sz="4000" dirty="0">
                <a:latin typeface="Times New Roman" pitchFamily="18" charset="0"/>
                <a:ea typeface="微软雅黑" pitchFamily="34" charset="-122"/>
              </a:rPr>
              <a:t>身份欺诈的方式</a:t>
            </a:r>
          </a:p>
        </p:txBody>
      </p:sp>
      <p:graphicFrame>
        <p:nvGraphicFramePr>
          <p:cNvPr id="9220" name="Object 25"/>
          <p:cNvGraphicFramePr>
            <a:graphicFrameLocks noGrp="1" noChangeAspect="1"/>
          </p:cNvGraphicFramePr>
          <p:nvPr>
            <p:ph sz="half" idx="4294967295"/>
          </p:nvPr>
        </p:nvGraphicFramePr>
        <p:xfrm>
          <a:off x="5035522" y="1662969"/>
          <a:ext cx="3889375" cy="833437"/>
        </p:xfrm>
        <a:graphic>
          <a:graphicData uri="http://schemas.openxmlformats.org/presentationml/2006/ole">
            <mc:AlternateContent xmlns:mc="http://schemas.openxmlformats.org/markup-compatibility/2006">
              <mc:Choice xmlns:v="urn:schemas-microsoft-com:vml" Requires="v">
                <p:oleObj spid="_x0000_s9296" name="Visio" r:id="rId3" imgW="6185282" imgH="1325123" progId="Visio.Drawing.11">
                  <p:embed/>
                </p:oleObj>
              </mc:Choice>
              <mc:Fallback>
                <p:oleObj name="Visio" r:id="rId3" imgW="6185282" imgH="1325123" progId="Visio.Drawing.11">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522" y="1662969"/>
                        <a:ext cx="3889375" cy="8334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 name="Object 27"/>
          <p:cNvGraphicFramePr>
            <a:graphicFrameLocks noGrp="1" noChangeAspect="1"/>
          </p:cNvGraphicFramePr>
          <p:nvPr>
            <p:ph sz="quarter" idx="4294967295"/>
          </p:nvPr>
        </p:nvGraphicFramePr>
        <p:xfrm>
          <a:off x="4999009" y="2836131"/>
          <a:ext cx="3962400" cy="381000"/>
        </p:xfrm>
        <a:graphic>
          <a:graphicData uri="http://schemas.openxmlformats.org/presentationml/2006/ole">
            <mc:AlternateContent xmlns:mc="http://schemas.openxmlformats.org/markup-compatibility/2006">
              <mc:Choice xmlns:v="urn:schemas-microsoft-com:vml" Requires="v">
                <p:oleObj spid="_x0000_s9297" name="Visio" r:id="rId5" imgW="8363520" imgH="803335" progId="Visio.Drawing.11">
                  <p:embed/>
                </p:oleObj>
              </mc:Choice>
              <mc:Fallback>
                <p:oleObj name="Visio" r:id="rId5" imgW="8363520" imgH="803335" progId="Visio.Drawing.11">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009" y="2836131"/>
                        <a:ext cx="3962400" cy="3810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35" name="Object 29"/>
          <p:cNvGraphicFramePr>
            <a:graphicFrameLocks noGrp="1" noChangeAspect="1"/>
          </p:cNvGraphicFramePr>
          <p:nvPr>
            <p:ph sz="quarter" idx="4294967295"/>
          </p:nvPr>
        </p:nvGraphicFramePr>
        <p:xfrm>
          <a:off x="5179984" y="3318731"/>
          <a:ext cx="3670300" cy="1296988"/>
        </p:xfrm>
        <a:graphic>
          <a:graphicData uri="http://schemas.openxmlformats.org/presentationml/2006/ole">
            <mc:AlternateContent xmlns:mc="http://schemas.openxmlformats.org/markup-compatibility/2006">
              <mc:Choice xmlns:v="urn:schemas-microsoft-com:vml" Requires="v">
                <p:oleObj spid="_x0000_s9298" name="Visio" r:id="rId7" imgW="6346890" imgH="2242868" progId="Visio.Drawing.11">
                  <p:embed/>
                </p:oleObj>
              </mc:Choice>
              <mc:Fallback>
                <p:oleObj name="Visio" r:id="rId7" imgW="6346890" imgH="2242868" progId="Visio.Drawing.11">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9984" y="3318731"/>
                        <a:ext cx="3670300" cy="12969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22" name="Group 6"/>
          <p:cNvGrpSpPr>
            <a:grpSpLocks/>
          </p:cNvGrpSpPr>
          <p:nvPr/>
        </p:nvGrpSpPr>
        <p:grpSpPr bwMode="auto">
          <a:xfrm>
            <a:off x="500034" y="1805844"/>
            <a:ext cx="3889375" cy="781050"/>
            <a:chOff x="0" y="0"/>
            <a:chExt cx="2964" cy="492"/>
          </a:xfrm>
        </p:grpSpPr>
        <p:pic>
          <p:nvPicPr>
            <p:cNvPr id="9223" name="Picture 6"/>
            <p:cNvPicPr>
              <a:picLocks noChangeAspect="1" noChangeArrowheads="1"/>
            </p:cNvPicPr>
            <p:nvPr/>
          </p:nvPicPr>
          <p:blipFill>
            <a:blip r:embed="rId9" cstate="print"/>
            <a:srcRect/>
            <a:stretch>
              <a:fillRect/>
            </a:stretch>
          </p:blipFill>
          <p:spPr bwMode="auto">
            <a:xfrm>
              <a:off x="0" y="0"/>
              <a:ext cx="2964" cy="492"/>
            </a:xfrm>
            <a:prstGeom prst="rect">
              <a:avLst/>
            </a:prstGeom>
            <a:noFill/>
            <a:ln w="9525">
              <a:noFill/>
              <a:miter lim="800000"/>
              <a:headEnd/>
              <a:tailEnd/>
            </a:ln>
            <a:effectLst/>
          </p:spPr>
        </p:pic>
        <p:sp>
          <p:nvSpPr>
            <p:cNvPr id="9224" name="Text Box 7"/>
            <p:cNvSpPr txBox="1">
              <a:spLocks noChangeArrowheads="1"/>
            </p:cNvSpPr>
            <p:nvPr/>
          </p:nvSpPr>
          <p:spPr bwMode="auto">
            <a:xfrm>
              <a:off x="318" y="45"/>
              <a:ext cx="2359"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3399"/>
                  </a:solidFill>
                  <a:latin typeface="Times New Roman" pitchFamily="18" charset="0"/>
                  <a:ea typeface="微软雅黑" pitchFamily="34" charset="-122"/>
                </a:rPr>
                <a:t>象棋大师问题</a:t>
              </a:r>
            </a:p>
          </p:txBody>
        </p:sp>
      </p:grpSp>
      <p:grpSp>
        <p:nvGrpSpPr>
          <p:cNvPr id="9226" name="Group 10"/>
          <p:cNvGrpSpPr>
            <a:grpSpLocks/>
          </p:cNvGrpSpPr>
          <p:nvPr/>
        </p:nvGrpSpPr>
        <p:grpSpPr bwMode="auto">
          <a:xfrm>
            <a:off x="571472" y="2826606"/>
            <a:ext cx="3817937" cy="781050"/>
            <a:chOff x="0" y="0"/>
            <a:chExt cx="2958" cy="492"/>
          </a:xfrm>
        </p:grpSpPr>
        <p:pic>
          <p:nvPicPr>
            <p:cNvPr id="9227" name="Picture 11"/>
            <p:cNvPicPr>
              <a:picLocks noChangeAspect="1" noChangeArrowheads="1"/>
            </p:cNvPicPr>
            <p:nvPr/>
          </p:nvPicPr>
          <p:blipFill>
            <a:blip r:embed="rId10" cstate="print"/>
            <a:srcRect/>
            <a:stretch>
              <a:fillRect/>
            </a:stretch>
          </p:blipFill>
          <p:spPr bwMode="auto">
            <a:xfrm>
              <a:off x="0" y="0"/>
              <a:ext cx="2958" cy="492"/>
            </a:xfrm>
            <a:prstGeom prst="rect">
              <a:avLst/>
            </a:prstGeom>
            <a:noFill/>
            <a:ln w="9525">
              <a:noFill/>
              <a:miter lim="800000"/>
              <a:headEnd/>
              <a:tailEnd/>
            </a:ln>
            <a:effectLst/>
          </p:spPr>
        </p:pic>
        <p:sp>
          <p:nvSpPr>
            <p:cNvPr id="9228" name="Text Box 15"/>
            <p:cNvSpPr txBox="1">
              <a:spLocks noChangeArrowheads="1"/>
            </p:cNvSpPr>
            <p:nvPr/>
          </p:nvSpPr>
          <p:spPr bwMode="auto">
            <a:xfrm>
              <a:off x="318" y="45"/>
              <a:ext cx="2269" cy="327"/>
            </a:xfrm>
            <a:prstGeom prst="rect">
              <a:avLst/>
            </a:prstGeom>
            <a:noFill/>
            <a:ln w="9525">
              <a:noFill/>
              <a:miter lim="800000"/>
              <a:headEnd/>
              <a:tailEnd/>
            </a:ln>
            <a:effectLst/>
          </p:spPr>
          <p:txBody>
            <a:bodyPr>
              <a:spAutoFit/>
            </a:bodyPr>
            <a:lstStyle/>
            <a:p>
              <a:pPr>
                <a:spcBef>
                  <a:spcPct val="50000"/>
                </a:spcBef>
              </a:pPr>
              <a:r>
                <a:rPr lang="en-US" sz="2800" dirty="0">
                  <a:solidFill>
                    <a:srgbClr val="003399"/>
                  </a:solidFill>
                  <a:latin typeface="Times New Roman" pitchFamily="18" charset="0"/>
                  <a:ea typeface="微软雅黑" pitchFamily="34" charset="-122"/>
                </a:rPr>
                <a:t>Mafia</a:t>
              </a:r>
              <a:r>
                <a:rPr lang="zh-CN" altLang="en-US" sz="2800" dirty="0">
                  <a:solidFill>
                    <a:srgbClr val="003399"/>
                  </a:solidFill>
                  <a:latin typeface="Times New Roman" pitchFamily="18" charset="0"/>
                  <a:ea typeface="微软雅黑" pitchFamily="34" charset="-122"/>
                </a:rPr>
                <a:t>欺诈</a:t>
              </a:r>
            </a:p>
          </p:txBody>
        </p:sp>
      </p:grpSp>
      <p:grpSp>
        <p:nvGrpSpPr>
          <p:cNvPr id="9229" name="Group 13"/>
          <p:cNvGrpSpPr>
            <a:grpSpLocks/>
          </p:cNvGrpSpPr>
          <p:nvPr/>
        </p:nvGrpSpPr>
        <p:grpSpPr bwMode="auto">
          <a:xfrm>
            <a:off x="571472" y="3834669"/>
            <a:ext cx="3889375" cy="781050"/>
            <a:chOff x="0" y="0"/>
            <a:chExt cx="2958" cy="492"/>
          </a:xfrm>
        </p:grpSpPr>
        <p:pic>
          <p:nvPicPr>
            <p:cNvPr id="9230" name="Picture 18"/>
            <p:cNvPicPr>
              <a:picLocks noChangeAspect="1" noChangeArrowheads="1"/>
            </p:cNvPicPr>
            <p:nvPr/>
          </p:nvPicPr>
          <p:blipFill>
            <a:blip r:embed="rId11" cstate="print"/>
            <a:srcRect/>
            <a:stretch>
              <a:fillRect/>
            </a:stretch>
          </p:blipFill>
          <p:spPr bwMode="auto">
            <a:xfrm>
              <a:off x="0" y="0"/>
              <a:ext cx="2958" cy="492"/>
            </a:xfrm>
            <a:prstGeom prst="rect">
              <a:avLst/>
            </a:prstGeom>
            <a:noFill/>
            <a:ln w="9525">
              <a:noFill/>
              <a:miter lim="800000"/>
              <a:headEnd/>
              <a:tailEnd/>
            </a:ln>
            <a:effectLst/>
          </p:spPr>
        </p:pic>
        <p:sp>
          <p:nvSpPr>
            <p:cNvPr id="9231" name="Text Box 19"/>
            <p:cNvSpPr txBox="1">
              <a:spLocks noChangeArrowheads="1"/>
            </p:cNvSpPr>
            <p:nvPr/>
          </p:nvSpPr>
          <p:spPr bwMode="auto">
            <a:xfrm>
              <a:off x="318" y="45"/>
              <a:ext cx="2359" cy="32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3399"/>
                  </a:solidFill>
                  <a:latin typeface="Times New Roman" pitchFamily="18" charset="0"/>
                  <a:ea typeface="微软雅黑" pitchFamily="34" charset="-122"/>
                </a:rPr>
                <a:t>恐怖分子欺诈</a:t>
              </a:r>
            </a:p>
          </p:txBody>
        </p:sp>
      </p:grpSp>
      <p:grpSp>
        <p:nvGrpSpPr>
          <p:cNvPr id="9232" name="Group 16"/>
          <p:cNvGrpSpPr>
            <a:grpSpLocks/>
          </p:cNvGrpSpPr>
          <p:nvPr/>
        </p:nvGrpSpPr>
        <p:grpSpPr bwMode="auto">
          <a:xfrm>
            <a:off x="571472" y="4877656"/>
            <a:ext cx="4144303" cy="819150"/>
            <a:chOff x="0" y="0"/>
            <a:chExt cx="6525" cy="1290"/>
          </a:xfrm>
        </p:grpSpPr>
        <p:pic>
          <p:nvPicPr>
            <p:cNvPr id="9233" name="Picture 23"/>
            <p:cNvPicPr>
              <a:picLocks noChangeAspect="1" noChangeArrowheads="1"/>
            </p:cNvPicPr>
            <p:nvPr/>
          </p:nvPicPr>
          <p:blipFill>
            <a:blip r:embed="rId12" cstate="print"/>
            <a:srcRect/>
            <a:stretch>
              <a:fillRect/>
            </a:stretch>
          </p:blipFill>
          <p:spPr bwMode="auto">
            <a:xfrm>
              <a:off x="0" y="0"/>
              <a:ext cx="5900" cy="1290"/>
            </a:xfrm>
            <a:prstGeom prst="rect">
              <a:avLst/>
            </a:prstGeom>
            <a:noFill/>
            <a:ln w="9525">
              <a:noFill/>
              <a:miter lim="800000"/>
              <a:headEnd/>
              <a:tailEnd/>
            </a:ln>
            <a:effectLst/>
          </p:spPr>
        </p:pic>
        <p:sp>
          <p:nvSpPr>
            <p:cNvPr id="9234" name="Text Box 24"/>
            <p:cNvSpPr txBox="1">
              <a:spLocks noChangeArrowheads="1"/>
            </p:cNvSpPr>
            <p:nvPr/>
          </p:nvSpPr>
          <p:spPr bwMode="auto">
            <a:xfrm>
              <a:off x="628" y="113"/>
              <a:ext cx="5897" cy="817"/>
            </a:xfrm>
            <a:prstGeom prst="rect">
              <a:avLst/>
            </a:prstGeom>
            <a:noFill/>
            <a:ln w="9525">
              <a:noFill/>
              <a:miter lim="800000"/>
              <a:headEnd/>
              <a:tailEnd/>
            </a:ln>
            <a:effectLst/>
          </p:spPr>
          <p:txBody>
            <a:bodyPr>
              <a:spAutoFit/>
            </a:bodyPr>
            <a:lstStyle/>
            <a:p>
              <a:pPr>
                <a:spcBef>
                  <a:spcPct val="50000"/>
                </a:spcBef>
              </a:pPr>
              <a:r>
                <a:rPr lang="zh-CN" altLang="en-US" sz="2800" dirty="0">
                  <a:solidFill>
                    <a:srgbClr val="003399"/>
                  </a:solidFill>
                  <a:latin typeface="Times New Roman" pitchFamily="18" charset="0"/>
                  <a:ea typeface="微软雅黑" pitchFamily="34" charset="-122"/>
                </a:rPr>
                <a:t>多身份欺诈</a:t>
              </a:r>
            </a:p>
          </p:txBody>
        </p:sp>
      </p:grpSp>
      <p:pic>
        <p:nvPicPr>
          <p:cNvPr id="9236" name="Picture 20"/>
          <p:cNvPicPr>
            <a:picLocks noChangeAspect="1" noChangeArrowheads="1"/>
          </p:cNvPicPr>
          <p:nvPr/>
        </p:nvPicPr>
        <p:blipFill>
          <a:blip r:embed="rId13" cstate="print">
            <a:clrChange>
              <a:clrFrom>
                <a:srgbClr val="FFFFFF"/>
              </a:clrFrom>
              <a:clrTo>
                <a:srgbClr val="FFFFFF">
                  <a:alpha val="0"/>
                </a:srgbClr>
              </a:clrTo>
            </a:clrChange>
          </a:blip>
          <a:stretch>
            <a:fillRect/>
          </a:stretch>
        </p:blipFill>
        <p:spPr bwMode="auto">
          <a:xfrm>
            <a:off x="6246797" y="4745905"/>
            <a:ext cx="1419243" cy="1397739"/>
          </a:xfrm>
          <a:prstGeom prst="rect">
            <a:avLst/>
          </a:prstGeom>
          <a:noFill/>
          <a:ln w="9525">
            <a:noFill/>
            <a:miter lim="800000"/>
            <a:headEnd/>
            <a:tailEnd/>
          </a:ln>
          <a:effec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par>
                                <p:cTn id="8" presetID="10" presetClass="entr" presetSubtype="0" fill="hold" nodeType="withEffect">
                                  <p:stCondLst>
                                    <p:cond delay="0"/>
                                  </p:stCondLst>
                                  <p:childTnLst>
                                    <p:set>
                                      <p:cBhvr>
                                        <p:cTn id="9" dur="1" fill="hold">
                                          <p:stCondLst>
                                            <p:cond delay="0"/>
                                          </p:stCondLst>
                                        </p:cTn>
                                        <p:tgtEl>
                                          <p:spTgt spid="9221"/>
                                        </p:tgtEl>
                                        <p:attrNameLst>
                                          <p:attrName>style.visibility</p:attrName>
                                        </p:attrNameLst>
                                      </p:cBhvr>
                                      <p:to>
                                        <p:strVal val="visible"/>
                                      </p:to>
                                    </p:set>
                                    <p:animEffect transition="in" filter="fade">
                                      <p:cBhvr>
                                        <p:cTn id="10" dur="500"/>
                                        <p:tgtEl>
                                          <p:spTgt spid="9221"/>
                                        </p:tgtEl>
                                      </p:cBhvr>
                                    </p:animEffect>
                                  </p:childTnLst>
                                </p:cTn>
                              </p:par>
                              <p:par>
                                <p:cTn id="11" presetID="10" presetClass="entr" presetSubtype="0" fill="hold" nodeType="withEffect">
                                  <p:stCondLst>
                                    <p:cond delay="0"/>
                                  </p:stCondLst>
                                  <p:childTnLst>
                                    <p:set>
                                      <p:cBhvr>
                                        <p:cTn id="12" dur="1" fill="hold">
                                          <p:stCondLst>
                                            <p:cond delay="0"/>
                                          </p:stCondLst>
                                        </p:cTn>
                                        <p:tgtEl>
                                          <p:spTgt spid="9235"/>
                                        </p:tgtEl>
                                        <p:attrNameLst>
                                          <p:attrName>style.visibility</p:attrName>
                                        </p:attrNameLst>
                                      </p:cBhvr>
                                      <p:to>
                                        <p:strVal val="visible"/>
                                      </p:to>
                                    </p:set>
                                    <p:animEffect transition="in" filter="fade">
                                      <p:cBhvr>
                                        <p:cTn id="13" dur="500"/>
                                        <p:tgtEl>
                                          <p:spTgt spid="9235"/>
                                        </p:tgtEl>
                                      </p:cBhvr>
                                    </p:animEffect>
                                  </p:childTnLst>
                                </p:cTn>
                              </p:par>
                              <p:par>
                                <p:cTn id="14" presetID="10" presetClass="entr" presetSubtype="0" fill="hold" nodeType="withEffect">
                                  <p:stCondLst>
                                    <p:cond delay="0"/>
                                  </p:stCondLst>
                                  <p:childTnLst>
                                    <p:set>
                                      <p:cBhvr>
                                        <p:cTn id="15" dur="1" fill="hold">
                                          <p:stCondLst>
                                            <p:cond delay="0"/>
                                          </p:stCondLst>
                                        </p:cTn>
                                        <p:tgtEl>
                                          <p:spTgt spid="9236"/>
                                        </p:tgtEl>
                                        <p:attrNameLst>
                                          <p:attrName>style.visibility</p:attrName>
                                        </p:attrNameLst>
                                      </p:cBhvr>
                                      <p:to>
                                        <p:strVal val="visible"/>
                                      </p:to>
                                    </p:set>
                                    <p:animEffect transition="in" filter="fade">
                                      <p:cBhvr>
                                        <p:cTn id="16" dur="500"/>
                                        <p:tgtEl>
                                          <p:spTgt spid="9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26988"/>
            <a:ext cx="9143999" cy="1143001"/>
          </a:xfrm>
        </p:spPr>
        <p:txBody>
          <a:bodyPr/>
          <a:lstStyle/>
          <a:p>
            <a:r>
              <a:rPr lang="en-US" altLang="zh-CN" sz="4000" dirty="0">
                <a:latin typeface="Times New Roman" pitchFamily="18" charset="0"/>
                <a:ea typeface="微软雅黑" pitchFamily="34" charset="-122"/>
                <a:sym typeface="Arial" pitchFamily="34" charset="0"/>
              </a:rPr>
              <a:t>15.5.1 </a:t>
            </a:r>
            <a:r>
              <a:rPr lang="zh-CN" altLang="en-US" sz="4000" dirty="0">
                <a:latin typeface="Times New Roman" pitchFamily="18" charset="0"/>
                <a:ea typeface="微软雅黑" pitchFamily="34" charset="-122"/>
                <a:sym typeface="Arial" pitchFamily="34" charset="0"/>
              </a:rPr>
              <a:t>简介</a:t>
            </a:r>
            <a:endParaRPr lang="zh-CN" altLang="zh-CN" sz="4000" dirty="0">
              <a:latin typeface="Times New Roman" pitchFamily="18" charset="0"/>
              <a:ea typeface="微软雅黑" pitchFamily="34" charset="-122"/>
              <a:sym typeface="Arial" pitchFamily="34" charset="0"/>
            </a:endParaRPr>
          </a:p>
        </p:txBody>
      </p:sp>
      <p:sp>
        <p:nvSpPr>
          <p:cNvPr id="5" name="AutoShape 3"/>
          <p:cNvSpPr>
            <a:spLocks noChangeArrowheads="1"/>
          </p:cNvSpPr>
          <p:nvPr/>
        </p:nvSpPr>
        <p:spPr bwMode="blackWhite">
          <a:xfrm>
            <a:off x="135969" y="1189053"/>
            <a:ext cx="8936625" cy="1811319"/>
          </a:xfrm>
          <a:prstGeom prst="roundRect">
            <a:avLst>
              <a:gd name="adj" fmla="val 11157"/>
            </a:avLst>
          </a:prstGeom>
          <a:solidFill>
            <a:schemeClr val="bg1"/>
          </a:solidFill>
          <a:ln w="76200" cap="flat" cmpd="sng" algn="ctr">
            <a:solidFill>
              <a:srgbClr val="00B0F0"/>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noProof="0" dirty="0">
                <a:ln>
                  <a:noFill/>
                </a:ln>
                <a:solidFill>
                  <a:srgbClr val="002060"/>
                </a:solidFill>
                <a:effectLst/>
                <a:uLnTx/>
                <a:uFillTx/>
                <a:latin typeface="Times New Roman" pitchFamily="18" charset="0"/>
                <a:ea typeface="微软雅黑" pitchFamily="34" charset="-122"/>
              </a:rPr>
              <a:t>                        </a:t>
            </a:r>
            <a:endParaRPr kumimoji="0" lang="zh-CN" altLang="en-US" sz="2200" b="0" i="0" u="none" strike="noStrike" kern="0" cap="none" spc="0" normalizeH="0" noProof="0" dirty="0">
              <a:ln>
                <a:noFill/>
              </a:ln>
              <a:solidFill>
                <a:srgbClr val="002060"/>
              </a:solidFill>
              <a:effectLst/>
              <a:uLnTx/>
              <a:uFillTx/>
              <a:latin typeface="Times New Roman" pitchFamily="18" charset="0"/>
              <a:ea typeface="微软雅黑" pitchFamily="34" charset="-122"/>
            </a:endParaRPr>
          </a:p>
        </p:txBody>
      </p:sp>
      <p:sp>
        <p:nvSpPr>
          <p:cNvPr id="46083" name="Rectangle 3"/>
          <p:cNvSpPr>
            <a:spLocks noGrp="1" noChangeArrowheads="1"/>
          </p:cNvSpPr>
          <p:nvPr>
            <p:ph type="body" sz="half" idx="1"/>
          </p:nvPr>
        </p:nvSpPr>
        <p:spPr>
          <a:xfrm>
            <a:off x="493742" y="1403367"/>
            <a:ext cx="8364538" cy="4525963"/>
          </a:xfrm>
        </p:spPr>
        <p:txBody>
          <a:bodyPr/>
          <a:lstStyle/>
          <a:p>
            <a:pPr>
              <a:lnSpc>
                <a:spcPct val="120000"/>
              </a:lnSpc>
              <a:buClr>
                <a:srgbClr val="990099"/>
              </a:buClr>
              <a:buSzPct val="75000"/>
              <a:buBlip>
                <a:blip r:embed="rId2"/>
              </a:buBlip>
            </a:pPr>
            <a:r>
              <a:rPr lang="zh-CN" altLang="en-US" sz="2400" dirty="0">
                <a:solidFill>
                  <a:srgbClr val="003399"/>
                </a:solidFill>
                <a:latin typeface="Times New Roman" pitchFamily="18" charset="0"/>
                <a:ea typeface="微软雅黑" pitchFamily="34" charset="-122"/>
              </a:rPr>
              <a:t>基于证书比基于口令的认证机制更安全。</a:t>
            </a:r>
          </a:p>
          <a:p>
            <a:pPr>
              <a:lnSpc>
                <a:spcPct val="120000"/>
              </a:lnSpc>
              <a:buClr>
                <a:srgbClr val="990099"/>
              </a:buClr>
              <a:buSzPct val="75000"/>
              <a:buBlip>
                <a:blip r:embed="rId2"/>
              </a:buBlip>
            </a:pPr>
            <a:r>
              <a:rPr lang="zh-CN" altLang="en-US" sz="2400" dirty="0">
                <a:solidFill>
                  <a:srgbClr val="003399"/>
                </a:solidFill>
                <a:latin typeface="Times New Roman" pitchFamily="18" charset="0"/>
                <a:ea typeface="微软雅黑" pitchFamily="34" charset="-122"/>
              </a:rPr>
              <a:t>基于证书的认证基于用户拥有什么东西，而基于口令的认证基于用户知道什么东西。</a:t>
            </a:r>
            <a:endParaRPr lang="en-US" altLang="zh-CN" sz="2400" dirty="0">
              <a:solidFill>
                <a:srgbClr val="003399"/>
              </a:solidFill>
              <a:latin typeface="Times New Roman" pitchFamily="18" charset="0"/>
              <a:ea typeface="微软雅黑" pitchFamily="34" charset="-122"/>
            </a:endParaRPr>
          </a:p>
          <a:p>
            <a:pPr>
              <a:lnSpc>
                <a:spcPct val="150000"/>
              </a:lnSpc>
              <a:buClr>
                <a:srgbClr val="990099"/>
              </a:buClr>
              <a:buSzPct val="75000"/>
              <a:buNone/>
            </a:pPr>
            <a:endParaRPr lang="zh-CN" altLang="en-US" sz="2400" dirty="0">
              <a:solidFill>
                <a:srgbClr val="003399"/>
              </a:solidFill>
              <a:latin typeface="Times New Roman" pitchFamily="18" charset="0"/>
              <a:ea typeface="微软雅黑" pitchFamily="34" charset="-122"/>
            </a:endParaRPr>
          </a:p>
          <a:p>
            <a:pPr>
              <a:lnSpc>
                <a:spcPct val="150000"/>
              </a:lnSpc>
              <a:buClr>
                <a:srgbClr val="990099"/>
              </a:buClr>
              <a:buSzPct val="75000"/>
              <a:buBlip>
                <a:blip r:embed="rId2"/>
              </a:buBlip>
            </a:pPr>
            <a:r>
              <a:rPr lang="zh-CN" altLang="en-US" sz="2400" dirty="0">
                <a:solidFill>
                  <a:srgbClr val="003399"/>
                </a:solidFill>
                <a:latin typeface="Times New Roman" pitchFamily="18" charset="0"/>
                <a:ea typeface="微软雅黑" pitchFamily="34" charset="-122"/>
              </a:rPr>
              <a:t>存在的主要问题：</a:t>
            </a:r>
            <a:endParaRPr lang="en-US" altLang="zh-CN" sz="2400" dirty="0">
              <a:solidFill>
                <a:srgbClr val="003399"/>
              </a:solidFill>
              <a:latin typeface="Times New Roman" pitchFamily="18" charset="0"/>
              <a:ea typeface="微软雅黑" pitchFamily="34" charset="-122"/>
            </a:endParaRPr>
          </a:p>
          <a:p>
            <a:pPr>
              <a:lnSpc>
                <a:spcPct val="150000"/>
              </a:lnSpc>
              <a:buClr>
                <a:srgbClr val="990099"/>
              </a:buClr>
              <a:buSzPct val="75000"/>
              <a:buNone/>
            </a:pPr>
            <a:r>
              <a:rPr lang="en-US" altLang="zh-CN" sz="2400" dirty="0">
                <a:solidFill>
                  <a:srgbClr val="C00000"/>
                </a:solidFill>
                <a:latin typeface="Times New Roman" pitchFamily="18" charset="0"/>
                <a:ea typeface="微软雅黑" pitchFamily="34" charset="-122"/>
              </a:rPr>
              <a:t>		</a:t>
            </a:r>
            <a:r>
              <a:rPr lang="zh-CN" altLang="en-US" sz="2400" dirty="0">
                <a:solidFill>
                  <a:srgbClr val="C00000"/>
                </a:solidFill>
                <a:latin typeface="Times New Roman" pitchFamily="18" charset="0"/>
                <a:ea typeface="微软雅黑" pitchFamily="34" charset="-122"/>
              </a:rPr>
              <a:t>滥用别人的证书</a:t>
            </a:r>
            <a:endParaRPr lang="zh-CN" altLang="en-US" sz="2400" b="1" dirty="0">
              <a:solidFill>
                <a:srgbClr val="003399"/>
              </a:solidFill>
              <a:latin typeface="Times New Roman" pitchFamily="18" charset="0"/>
              <a:ea typeface="微软雅黑" pitchFamily="34" charset="-122"/>
            </a:endParaRPr>
          </a:p>
          <a:p>
            <a:pPr>
              <a:lnSpc>
                <a:spcPct val="150000"/>
              </a:lnSpc>
              <a:buClr>
                <a:srgbClr val="990099"/>
              </a:buClr>
              <a:buSzPct val="75000"/>
              <a:buBlip>
                <a:blip r:embed="rId2"/>
              </a:buBlip>
            </a:pPr>
            <a:r>
              <a:rPr lang="zh-CN" altLang="en-US" sz="2400" dirty="0">
                <a:solidFill>
                  <a:srgbClr val="003399"/>
                </a:solidFill>
                <a:latin typeface="Times New Roman" pitchFamily="18" charset="0"/>
                <a:ea typeface="微软雅黑" pitchFamily="34" charset="-122"/>
              </a:rPr>
              <a:t>解决的方法：</a:t>
            </a:r>
            <a:endParaRPr lang="en-US" altLang="zh-CN" sz="2400" dirty="0">
              <a:solidFill>
                <a:srgbClr val="003399"/>
              </a:solidFill>
              <a:latin typeface="Times New Roman" pitchFamily="18" charset="0"/>
              <a:ea typeface="微软雅黑" pitchFamily="34" charset="-122"/>
            </a:endParaRPr>
          </a:p>
          <a:p>
            <a:pPr>
              <a:lnSpc>
                <a:spcPct val="150000"/>
              </a:lnSpc>
              <a:buClr>
                <a:srgbClr val="990099"/>
              </a:buClr>
              <a:buSzPct val="75000"/>
              <a:buNone/>
            </a:pPr>
            <a:r>
              <a:rPr lang="en-US" altLang="zh-CN" sz="2400" dirty="0">
                <a:solidFill>
                  <a:srgbClr val="C00000"/>
                </a:solidFill>
                <a:latin typeface="Times New Roman" pitchFamily="18" charset="0"/>
                <a:ea typeface="微软雅黑" pitchFamily="34" charset="-122"/>
              </a:rPr>
              <a:t>		</a:t>
            </a:r>
            <a:r>
              <a:rPr lang="zh-CN" altLang="en-US" sz="2400" dirty="0">
                <a:solidFill>
                  <a:srgbClr val="C00000"/>
                </a:solidFill>
                <a:latin typeface="Times New Roman" pitchFamily="18" charset="0"/>
                <a:ea typeface="微软雅黑" pitchFamily="34" charset="-122"/>
              </a:rPr>
              <a:t>双因子认证，证书+口令</a:t>
            </a:r>
          </a:p>
        </p:txBody>
      </p:sp>
      <p:pic>
        <p:nvPicPr>
          <p:cNvPr id="46084" name="Picture 4"/>
          <p:cNvPicPr>
            <a:picLocks noGrp="1" noChangeAspect="1" noChangeArrowheads="1"/>
          </p:cNvPicPr>
          <p:nvPr>
            <p:ph sz="half" idx="2"/>
          </p:nvPr>
        </p:nvPicPr>
        <p:blipFill>
          <a:blip r:embed="rId3" cstate="print"/>
          <a:stretch>
            <a:fillRect/>
          </a:stretch>
        </p:blipFill>
        <p:spPr>
          <a:xfrm>
            <a:off x="5026025" y="3286124"/>
            <a:ext cx="4117975" cy="3088481"/>
          </a:xfrm>
          <a:noFill/>
          <a:ln/>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p:cTn id="7" dur="500" fill="hold"/>
                                        <p:tgtEl>
                                          <p:spTgt spid="46084"/>
                                        </p:tgtEl>
                                        <p:attrNameLst>
                                          <p:attrName>ppt_w</p:attrName>
                                        </p:attrNameLst>
                                      </p:cBhvr>
                                      <p:tavLst>
                                        <p:tav tm="0">
                                          <p:val>
                                            <p:fltVal val="0"/>
                                          </p:val>
                                        </p:tav>
                                        <p:tav tm="100000">
                                          <p:val>
                                            <p:strVal val="#ppt_w"/>
                                          </p:val>
                                        </p:tav>
                                      </p:tavLst>
                                    </p:anim>
                                    <p:anim calcmode="lin" valueType="num">
                                      <p:cBhvr>
                                        <p:cTn id="8" dur="500" fill="hold"/>
                                        <p:tgtEl>
                                          <p:spTgt spid="460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16"/>
            <a:ext cx="9144000" cy="1143000"/>
          </a:xfrm>
        </p:spPr>
        <p:txBody>
          <a:bodyPr/>
          <a:lstStyle/>
          <a:p>
            <a:r>
              <a:rPr lang="en-US" altLang="zh-CN" sz="4000" dirty="0">
                <a:latin typeface="Times New Roman" pitchFamily="18" charset="0"/>
                <a:ea typeface="微软雅黑" pitchFamily="34" charset="-122"/>
                <a:sym typeface="Arial" pitchFamily="34" charset="0"/>
              </a:rPr>
              <a:t>15.5.2 </a:t>
            </a:r>
            <a:r>
              <a:rPr lang="zh-CN" altLang="zh-CN" sz="4000" dirty="0">
                <a:latin typeface="Times New Roman" pitchFamily="18" charset="0"/>
                <a:ea typeface="微软雅黑" pitchFamily="34" charset="-122"/>
                <a:sym typeface="Arial" pitchFamily="34" charset="0"/>
              </a:rPr>
              <a:t>基于证书认证的工作原理</a:t>
            </a:r>
          </a:p>
        </p:txBody>
      </p:sp>
      <p:grpSp>
        <p:nvGrpSpPr>
          <p:cNvPr id="14" name="组合 13"/>
          <p:cNvGrpSpPr/>
          <p:nvPr/>
        </p:nvGrpSpPr>
        <p:grpSpPr>
          <a:xfrm>
            <a:off x="142876" y="1940819"/>
            <a:ext cx="5857884" cy="4417139"/>
            <a:chOff x="0" y="1800202"/>
            <a:chExt cx="5857884" cy="4417139"/>
          </a:xfrm>
        </p:grpSpPr>
        <p:sp>
          <p:nvSpPr>
            <p:cNvPr id="47108" name="Text Box 4"/>
            <p:cNvSpPr txBox="1">
              <a:spLocks noChangeArrowheads="1"/>
            </p:cNvSpPr>
            <p:nvPr/>
          </p:nvSpPr>
          <p:spPr bwMode="auto">
            <a:xfrm>
              <a:off x="714348" y="5786454"/>
              <a:ext cx="4538662" cy="430887"/>
            </a:xfrm>
            <a:prstGeom prst="rect">
              <a:avLst/>
            </a:prstGeom>
            <a:noFill/>
            <a:ln w="9525">
              <a:noFill/>
              <a:miter lim="800000"/>
              <a:headEnd/>
              <a:tailEnd/>
            </a:ln>
            <a:effectLst/>
          </p:spPr>
          <p:txBody>
            <a:bodyPr>
              <a:spAutoFit/>
            </a:bodyPr>
            <a:lstStyle/>
            <a:p>
              <a:r>
                <a:rPr lang="zh-CN" altLang="en-US" sz="2200" b="1" dirty="0">
                  <a:solidFill>
                    <a:srgbClr val="C00000"/>
                  </a:solidFill>
                  <a:latin typeface="Times New Roman" pitchFamily="18" charset="0"/>
                  <a:ea typeface="微软雅黑" pitchFamily="34" charset="-122"/>
                </a:rPr>
                <a:t>数字证书的生成、存储与发布过程</a:t>
              </a:r>
            </a:p>
          </p:txBody>
        </p:sp>
        <p:pic>
          <p:nvPicPr>
            <p:cNvPr id="47109" name="Picture 5" descr="8"/>
            <p:cNvPicPr>
              <a:picLocks noChangeAspect="1" noChangeArrowheads="1"/>
            </p:cNvPicPr>
            <p:nvPr/>
          </p:nvPicPr>
          <p:blipFill>
            <a:blip r:embed="rId2" cstate="print"/>
            <a:srcRect l="6598" t="6136" r="4928" b="2463"/>
            <a:stretch>
              <a:fillRect/>
            </a:stretch>
          </p:blipFill>
          <p:spPr bwMode="auto">
            <a:xfrm>
              <a:off x="0" y="1800202"/>
              <a:ext cx="5857884" cy="3771514"/>
            </a:xfrm>
            <a:prstGeom prst="rect">
              <a:avLst/>
            </a:prstGeom>
            <a:noFill/>
            <a:ln w="9525">
              <a:noFill/>
              <a:miter lim="800000"/>
              <a:headEnd/>
              <a:tailEnd/>
            </a:ln>
          </p:spPr>
        </p:pic>
      </p:grpSp>
      <p:sp>
        <p:nvSpPr>
          <p:cNvPr id="47110" name="Text Box 6"/>
          <p:cNvSpPr txBox="1">
            <a:spLocks noChangeArrowheads="1"/>
          </p:cNvSpPr>
          <p:nvPr/>
        </p:nvSpPr>
        <p:spPr bwMode="auto">
          <a:xfrm>
            <a:off x="6000760" y="2234543"/>
            <a:ext cx="3143240" cy="2751522"/>
          </a:xfrm>
          <a:prstGeom prst="rect">
            <a:avLst/>
          </a:prstGeom>
          <a:noFill/>
          <a:ln w="9525">
            <a:noFill/>
            <a:miter lim="800000"/>
            <a:headEnd/>
            <a:tailEnd/>
          </a:ln>
          <a:effectLst/>
        </p:spPr>
        <p:txBody>
          <a:bodyPr wrap="square">
            <a:spAutoFit/>
          </a:bodyPr>
          <a:lstStyle/>
          <a:p>
            <a:pPr>
              <a:lnSpc>
                <a:spcPct val="120000"/>
              </a:lnSpc>
              <a:buClr>
                <a:schemeClr val="accent1"/>
              </a:buClr>
              <a:buSzPct val="85000"/>
              <a:buBlip>
                <a:blip r:embed="rId3"/>
              </a:buBlip>
            </a:pPr>
            <a:r>
              <a:rPr lang="zh-CN" altLang="en-US" sz="2400" dirty="0">
                <a:solidFill>
                  <a:srgbClr val="003399"/>
                </a:solidFill>
                <a:latin typeface="Times New Roman" pitchFamily="18" charset="0"/>
                <a:ea typeface="微软雅黑" pitchFamily="34" charset="-122"/>
              </a:rPr>
              <a:t>CA为每个用户生成数字证书，将其发给相应的用户。</a:t>
            </a:r>
          </a:p>
          <a:p>
            <a:pPr>
              <a:lnSpc>
                <a:spcPct val="120000"/>
              </a:lnSpc>
              <a:buClr>
                <a:schemeClr val="accent1"/>
              </a:buClr>
              <a:buSzPct val="85000"/>
              <a:buBlip>
                <a:blip r:embed="rId3"/>
              </a:buBlip>
            </a:pPr>
            <a:r>
              <a:rPr lang="zh-CN" altLang="en-US" sz="2400" dirty="0">
                <a:solidFill>
                  <a:srgbClr val="003399"/>
                </a:solidFill>
                <a:latin typeface="Times New Roman" pitchFamily="18" charset="0"/>
                <a:ea typeface="微软雅黑" pitchFamily="34" charset="-122"/>
              </a:rPr>
              <a:t>数据库存储证书的副本，便于用户登录时验证用户的证书。</a:t>
            </a:r>
          </a:p>
        </p:txBody>
      </p:sp>
      <p:grpSp>
        <p:nvGrpSpPr>
          <p:cNvPr id="8" name="组合 7"/>
          <p:cNvGrpSpPr/>
          <p:nvPr/>
        </p:nvGrpSpPr>
        <p:grpSpPr>
          <a:xfrm>
            <a:off x="1857356" y="1170280"/>
            <a:ext cx="5429287" cy="648000"/>
            <a:chOff x="214314" y="893051"/>
            <a:chExt cx="5057774" cy="2184984"/>
          </a:xfrm>
        </p:grpSpPr>
        <p:sp>
          <p:nvSpPr>
            <p:cNvPr id="9"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0" name="圆角矩形 9"/>
            <p:cNvSpPr/>
            <p:nvPr/>
          </p:nvSpPr>
          <p:spPr bwMode="auto">
            <a:xfrm>
              <a:off x="1478758" y="918859"/>
              <a:ext cx="3703828" cy="207032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1" name="Rectangle 8"/>
            <p:cNvSpPr>
              <a:spLocks noChangeArrowheads="1"/>
            </p:cNvSpPr>
            <p:nvPr/>
          </p:nvSpPr>
          <p:spPr bwMode="black">
            <a:xfrm>
              <a:off x="1545307" y="1188695"/>
              <a:ext cx="3636502" cy="155668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None/>
                <a:defRPr/>
              </a:pPr>
              <a:r>
                <a:rPr lang="zh-CN" altLang="en-US" sz="2400" b="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生成、存储和发布数字证书</a:t>
              </a:r>
            </a:p>
          </p:txBody>
        </p:sp>
        <p:sp>
          <p:nvSpPr>
            <p:cNvPr id="12" name="Rectangle 8"/>
            <p:cNvSpPr>
              <a:spLocks noChangeArrowheads="1"/>
            </p:cNvSpPr>
            <p:nvPr/>
          </p:nvSpPr>
          <p:spPr bwMode="black">
            <a:xfrm>
              <a:off x="391780" y="1075136"/>
              <a:ext cx="1220077" cy="1764240"/>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fontAlgn="auto">
                <a:spcBef>
                  <a:spcPts val="0"/>
                </a:spcBef>
                <a:spcAft>
                  <a:spcPts val="0"/>
                </a:spcAft>
                <a:buNone/>
                <a:defRPr/>
              </a:pPr>
              <a:r>
                <a:rPr kumimoji="0" lang="en-US" altLang="zh-CN" sz="2800" kern="0" dirty="0">
                  <a:solidFill>
                    <a:srgbClr val="002060"/>
                  </a:solidFill>
                  <a:latin typeface="Times New Roman" pitchFamily="18" charset="0"/>
                  <a:ea typeface="微软雅黑" pitchFamily="34" charset="-122"/>
                </a:rPr>
                <a:t>Step 1</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sym typeface="Arial" pitchFamily="34" charset="0"/>
              </a:rPr>
              <a:t>15.5.2 </a:t>
            </a:r>
            <a:r>
              <a:rPr lang="zh-CN" altLang="en-US" sz="4000" dirty="0">
                <a:latin typeface="Times New Roman" pitchFamily="18" charset="0"/>
                <a:ea typeface="微软雅黑" pitchFamily="34" charset="-122"/>
                <a:sym typeface="Arial" pitchFamily="34" charset="0"/>
              </a:rPr>
              <a:t>基于证书认证的工作原理</a:t>
            </a:r>
          </a:p>
        </p:txBody>
      </p:sp>
      <p:pic>
        <p:nvPicPr>
          <p:cNvPr id="48133" name="Picture 5" descr="8"/>
          <p:cNvPicPr>
            <a:picLocks noGrp="1" noChangeAspect="1" noChangeArrowheads="1"/>
          </p:cNvPicPr>
          <p:nvPr>
            <p:ph sz="quarter" idx="2"/>
          </p:nvPr>
        </p:nvPicPr>
        <p:blipFill>
          <a:blip r:embed="rId2" cstate="print"/>
          <a:srcRect l="1042" t="2721" r="1137" b="7205"/>
          <a:stretch>
            <a:fillRect/>
          </a:stretch>
        </p:blipFill>
        <p:spPr>
          <a:xfrm>
            <a:off x="46004" y="1643050"/>
            <a:ext cx="9040238" cy="2571768"/>
          </a:xfrm>
          <a:noFill/>
          <a:ln/>
        </p:spPr>
      </p:pic>
      <p:sp>
        <p:nvSpPr>
          <p:cNvPr id="48132" name="Text Box 4"/>
          <p:cNvSpPr txBox="1">
            <a:spLocks noChangeArrowheads="1"/>
          </p:cNvSpPr>
          <p:nvPr/>
        </p:nvSpPr>
        <p:spPr bwMode="auto">
          <a:xfrm>
            <a:off x="3830325" y="3857628"/>
            <a:ext cx="1500197" cy="430887"/>
          </a:xfrm>
          <a:prstGeom prst="rect">
            <a:avLst/>
          </a:prstGeom>
          <a:noFill/>
          <a:ln w="9525">
            <a:noFill/>
            <a:miter lim="800000"/>
            <a:headEnd/>
            <a:tailEnd/>
          </a:ln>
          <a:effectLst/>
        </p:spPr>
        <p:txBody>
          <a:bodyPr wrap="square">
            <a:spAutoFit/>
          </a:bodyPr>
          <a:lstStyle/>
          <a:p>
            <a:pPr algn="ctr"/>
            <a:r>
              <a:rPr lang="zh-CN" altLang="en-US" sz="2200" dirty="0">
                <a:solidFill>
                  <a:srgbClr val="C00000"/>
                </a:solidFill>
                <a:latin typeface="Times New Roman" pitchFamily="18" charset="0"/>
                <a:ea typeface="微软雅黑" pitchFamily="34" charset="-122"/>
              </a:rPr>
              <a:t>登录请求</a:t>
            </a:r>
          </a:p>
        </p:txBody>
      </p:sp>
      <p:sp>
        <p:nvSpPr>
          <p:cNvPr id="48134" name="Text Box 6"/>
          <p:cNvSpPr txBox="1">
            <a:spLocks noChangeArrowheads="1"/>
          </p:cNvSpPr>
          <p:nvPr/>
        </p:nvSpPr>
        <p:spPr bwMode="auto">
          <a:xfrm>
            <a:off x="4283868" y="4869742"/>
            <a:ext cx="4143404" cy="936347"/>
          </a:xfrm>
          <a:prstGeom prst="rect">
            <a:avLst/>
          </a:prstGeom>
          <a:noFill/>
          <a:ln w="9525">
            <a:noFill/>
            <a:miter lim="800000"/>
            <a:headEnd/>
            <a:tailEnd/>
          </a:ln>
        </p:spPr>
        <p:txBody>
          <a:bodyPr wrap="square">
            <a:spAutoFit/>
          </a:bodyPr>
          <a:lstStyle/>
          <a:p>
            <a:pPr>
              <a:lnSpc>
                <a:spcPct val="120000"/>
              </a:lnSpc>
              <a:buClr>
                <a:schemeClr val="accent1"/>
              </a:buClr>
              <a:buSzPct val="85000"/>
              <a:buBlip>
                <a:blip r:embed="rId3"/>
              </a:buBlip>
            </a:pPr>
            <a:r>
              <a:rPr lang="zh-CN" altLang="en-US" sz="2400" dirty="0">
                <a:solidFill>
                  <a:srgbClr val="003399"/>
                </a:solidFill>
                <a:latin typeface="Times New Roman" pitchFamily="18" charset="0"/>
                <a:ea typeface="微软雅黑" pitchFamily="34" charset="-122"/>
              </a:rPr>
              <a:t>登录服务器时，用户发送用户名和数字证书至服务器。</a:t>
            </a:r>
          </a:p>
        </p:txBody>
      </p:sp>
      <p:grpSp>
        <p:nvGrpSpPr>
          <p:cNvPr id="9" name="组合 8"/>
          <p:cNvGrpSpPr/>
          <p:nvPr/>
        </p:nvGrpSpPr>
        <p:grpSpPr>
          <a:xfrm>
            <a:off x="1857356" y="1170280"/>
            <a:ext cx="5429287" cy="648000"/>
            <a:chOff x="214314" y="893051"/>
            <a:chExt cx="5057774" cy="2184984"/>
          </a:xfrm>
        </p:grpSpPr>
        <p:sp>
          <p:nvSpPr>
            <p:cNvPr id="10"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1" name="圆角矩形 10"/>
            <p:cNvSpPr/>
            <p:nvPr/>
          </p:nvSpPr>
          <p:spPr bwMode="auto">
            <a:xfrm>
              <a:off x="1478758" y="918859"/>
              <a:ext cx="3703828" cy="207032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2" name="Rectangle 8"/>
            <p:cNvSpPr>
              <a:spLocks noChangeArrowheads="1"/>
            </p:cNvSpPr>
            <p:nvPr/>
          </p:nvSpPr>
          <p:spPr bwMode="black">
            <a:xfrm>
              <a:off x="1545307" y="1188695"/>
              <a:ext cx="3636502" cy="155668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None/>
                <a:defRPr/>
              </a:pPr>
              <a:r>
                <a:rPr lang="zh-CN" altLang="en-US" sz="2400" b="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用户发出登录请求</a:t>
              </a:r>
            </a:p>
          </p:txBody>
        </p:sp>
        <p:sp>
          <p:nvSpPr>
            <p:cNvPr id="13" name="Rectangle 8"/>
            <p:cNvSpPr>
              <a:spLocks noChangeArrowheads="1"/>
            </p:cNvSpPr>
            <p:nvPr/>
          </p:nvSpPr>
          <p:spPr bwMode="black">
            <a:xfrm>
              <a:off x="391780" y="1075136"/>
              <a:ext cx="1220077" cy="1764240"/>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fontAlgn="auto">
                <a:spcBef>
                  <a:spcPts val="0"/>
                </a:spcBef>
                <a:spcAft>
                  <a:spcPts val="0"/>
                </a:spcAft>
                <a:buNone/>
                <a:defRPr/>
              </a:pPr>
              <a:r>
                <a:rPr kumimoji="0" lang="en-US" altLang="zh-CN" sz="2800" kern="0" dirty="0">
                  <a:solidFill>
                    <a:srgbClr val="002060"/>
                  </a:solidFill>
                  <a:latin typeface="Times New Roman" pitchFamily="18" charset="0"/>
                  <a:ea typeface="微软雅黑" pitchFamily="34" charset="-122"/>
                </a:rPr>
                <a:t>Step 2</a:t>
              </a:r>
            </a:p>
          </p:txBody>
        </p:sp>
      </p:grpSp>
      <p:pic>
        <p:nvPicPr>
          <p:cNvPr id="15" name="图片 14" descr="login.jpg"/>
          <p:cNvPicPr>
            <a:picLocks noChangeAspect="1"/>
          </p:cNvPicPr>
          <p:nvPr/>
        </p:nvPicPr>
        <p:blipFill>
          <a:blip r:embed="rId4" cstate="print"/>
          <a:srcRect l="8582" t="10126" b="13931"/>
          <a:stretch>
            <a:fillRect/>
          </a:stretch>
        </p:blipFill>
        <p:spPr>
          <a:xfrm>
            <a:off x="322053" y="4127150"/>
            <a:ext cx="2786050" cy="2615368"/>
          </a:xfrm>
          <a:prstGeom prst="rect">
            <a:avLst/>
          </a:prstGeo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wipe(up)">
                                      <p:cBhvr>
                                        <p:cTn id="7" dur="500"/>
                                        <p:tgtEl>
                                          <p:spTgt spid="481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8132"/>
                                        </p:tgtEl>
                                        <p:attrNameLst>
                                          <p:attrName>style.visibility</p:attrName>
                                        </p:attrNameLst>
                                      </p:cBhvr>
                                      <p:to>
                                        <p:strVal val="visible"/>
                                      </p:to>
                                    </p:set>
                                    <p:animEffect transition="in" filter="wipe(up)">
                                      <p:cBhvr>
                                        <p:cTn id="10" dur="500"/>
                                        <p:tgtEl>
                                          <p:spTgt spid="48132"/>
                                        </p:tgtEl>
                                      </p:cBhvr>
                                    </p:animEffect>
                                  </p:childTnLst>
                                </p:cTn>
                              </p:par>
                              <p:par>
                                <p:cTn id="11" presetID="23" presetClass="entr" presetSubtype="16"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bwMode="auto">
          <a:xfrm>
            <a:off x="4716066" y="5445924"/>
            <a:ext cx="4249947" cy="1412076"/>
          </a:xfrm>
          <a:prstGeom prst="rect">
            <a:avLst/>
          </a:prstGeom>
          <a:solidFill>
            <a:schemeClr val="tx2">
              <a:lumMod val="20000"/>
              <a:lumOff val="80000"/>
            </a:schemeClr>
          </a:solidFill>
          <a:ln w="12700" cap="flat" cmpd="sng" algn="ctr">
            <a:solidFill>
              <a:schemeClr val="tx1"/>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
        <p:nvSpPr>
          <p:cNvPr id="15" name="矩形 14"/>
          <p:cNvSpPr/>
          <p:nvPr/>
        </p:nvSpPr>
        <p:spPr bwMode="auto">
          <a:xfrm>
            <a:off x="4716066" y="1844274"/>
            <a:ext cx="4249947" cy="3601650"/>
          </a:xfrm>
          <a:prstGeom prst="rect">
            <a:avLst/>
          </a:prstGeom>
          <a:solidFill>
            <a:schemeClr val="bg1">
              <a:lumMod val="95000"/>
            </a:schemeClr>
          </a:solidFill>
          <a:ln w="12700" cap="flat" cmpd="sng" algn="ctr">
            <a:solidFill>
              <a:schemeClr val="tx1"/>
            </a:solidFill>
            <a:prstDash val="solid"/>
            <a:round/>
            <a:headEnd type="none" w="med" len="med"/>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
        <p:nvSpPr>
          <p:cNvPr id="49155" name="Rectangle 3"/>
          <p:cNvSpPr>
            <a:spLocks noGrp="1" noChangeArrowheads="1"/>
          </p:cNvSpPr>
          <p:nvPr>
            <p:ph type="title"/>
          </p:nvPr>
        </p:nvSpPr>
        <p:spPr>
          <a:xfrm>
            <a:off x="0" y="-16"/>
            <a:ext cx="9144000" cy="1143000"/>
          </a:xfrm>
        </p:spPr>
        <p:txBody>
          <a:bodyPr/>
          <a:lstStyle/>
          <a:p>
            <a:pPr marL="0" indent="0"/>
            <a:r>
              <a:rPr lang="en-US" altLang="zh-CN" sz="4000" dirty="0">
                <a:latin typeface="Times New Roman" pitchFamily="18" charset="0"/>
                <a:ea typeface="微软雅黑" pitchFamily="34" charset="-122"/>
                <a:sym typeface="Arial" pitchFamily="34" charset="0"/>
              </a:rPr>
              <a:t>15.5.2 </a:t>
            </a:r>
            <a:r>
              <a:rPr lang="zh-CN" altLang="en-US" sz="4000" dirty="0">
                <a:latin typeface="Times New Roman" pitchFamily="18" charset="0"/>
                <a:ea typeface="微软雅黑" pitchFamily="34" charset="-122"/>
                <a:sym typeface="Arial" pitchFamily="34" charset="0"/>
              </a:rPr>
              <a:t>基于证书认证的工作原理</a:t>
            </a:r>
          </a:p>
        </p:txBody>
      </p:sp>
      <p:sp>
        <p:nvSpPr>
          <p:cNvPr id="49154" name="Rectangle 2"/>
          <p:cNvSpPr>
            <a:spLocks noGrp="1" noChangeArrowheads="1"/>
          </p:cNvSpPr>
          <p:nvPr>
            <p:ph type="body" sz="half" idx="1"/>
          </p:nvPr>
        </p:nvSpPr>
        <p:spPr>
          <a:xfrm>
            <a:off x="105954" y="1916307"/>
            <a:ext cx="4466046" cy="3014676"/>
          </a:xfrm>
        </p:spPr>
        <p:txBody>
          <a:bodyPr/>
          <a:lstStyle/>
          <a:p>
            <a:pPr marL="0" lvl="1" indent="0">
              <a:lnSpc>
                <a:spcPct val="120000"/>
              </a:lnSpc>
              <a:spcBef>
                <a:spcPts val="600"/>
              </a:spcBef>
              <a:spcAft>
                <a:spcPts val="600"/>
              </a:spcAft>
              <a:buClr>
                <a:schemeClr val="accent1"/>
              </a:buClr>
              <a:buSzPct val="85000"/>
              <a:buBlip>
                <a:blip r:embed="rId3"/>
              </a:buBlip>
            </a:pPr>
            <a:r>
              <a:rPr lang="zh-CN" altLang="en-US" sz="2400" kern="1200" dirty="0">
                <a:solidFill>
                  <a:srgbClr val="003399"/>
                </a:solidFill>
                <a:latin typeface="Times New Roman" pitchFamily="18" charset="0"/>
                <a:ea typeface="微软雅黑" pitchFamily="34" charset="-122"/>
              </a:rPr>
              <a:t>服务器收到登录请求，首先验证证书，检查用户是否有效。</a:t>
            </a:r>
          </a:p>
          <a:p>
            <a:pPr marL="0" lvl="1" indent="0">
              <a:lnSpc>
                <a:spcPct val="120000"/>
              </a:lnSpc>
              <a:spcBef>
                <a:spcPts val="600"/>
              </a:spcBef>
              <a:spcAft>
                <a:spcPts val="600"/>
              </a:spcAft>
              <a:buClr>
                <a:schemeClr val="accent1"/>
              </a:buClr>
              <a:buSzPct val="85000"/>
              <a:buBlip>
                <a:blip r:embed="rId3"/>
              </a:buBlip>
            </a:pPr>
            <a:r>
              <a:rPr lang="zh-CN" altLang="en-US" sz="2400" kern="1200" dirty="0">
                <a:solidFill>
                  <a:srgbClr val="003399"/>
                </a:solidFill>
                <a:latin typeface="Times New Roman" pitchFamily="18" charset="0"/>
                <a:ea typeface="微软雅黑" pitchFamily="34" charset="-122"/>
              </a:rPr>
              <a:t>若有效，则调用伪随机数生成程序，生成一个随机挑战值。</a:t>
            </a:r>
          </a:p>
          <a:p>
            <a:pPr marL="0" lvl="1" indent="0">
              <a:lnSpc>
                <a:spcPct val="120000"/>
              </a:lnSpc>
              <a:spcBef>
                <a:spcPts val="600"/>
              </a:spcBef>
              <a:spcAft>
                <a:spcPts val="600"/>
              </a:spcAft>
              <a:buClr>
                <a:schemeClr val="accent1"/>
              </a:buClr>
              <a:buSzPct val="85000"/>
              <a:buBlip>
                <a:blip r:embed="rId3"/>
              </a:buBlip>
            </a:pPr>
            <a:r>
              <a:rPr lang="zh-CN" altLang="en-US" sz="2400" kern="1200" dirty="0">
                <a:solidFill>
                  <a:srgbClr val="003399"/>
                </a:solidFill>
                <a:latin typeface="Times New Roman" pitchFamily="18" charset="0"/>
                <a:ea typeface="微软雅黑" pitchFamily="34" charset="-122"/>
              </a:rPr>
              <a:t>服务器将随机挑战值以明文形式传送到用户计算机。</a:t>
            </a:r>
          </a:p>
        </p:txBody>
      </p:sp>
      <p:grpSp>
        <p:nvGrpSpPr>
          <p:cNvPr id="49156" name="Group 4"/>
          <p:cNvGrpSpPr>
            <a:grpSpLocks/>
          </p:cNvGrpSpPr>
          <p:nvPr/>
        </p:nvGrpSpPr>
        <p:grpSpPr bwMode="auto">
          <a:xfrm>
            <a:off x="4520674" y="1628175"/>
            <a:ext cx="4445339" cy="5475288"/>
            <a:chOff x="-2689" y="997"/>
            <a:chExt cx="7000" cy="8622"/>
          </a:xfrm>
        </p:grpSpPr>
        <p:graphicFrame>
          <p:nvGraphicFramePr>
            <p:cNvPr id="49157" name="Object 5"/>
            <p:cNvGraphicFramePr>
              <a:graphicFrameLocks noChangeAspect="1"/>
            </p:cNvGraphicFramePr>
            <p:nvPr/>
          </p:nvGraphicFramePr>
          <p:xfrm>
            <a:off x="-2689" y="997"/>
            <a:ext cx="6553" cy="8622"/>
          </p:xfrm>
          <a:graphic>
            <a:graphicData uri="http://schemas.openxmlformats.org/presentationml/2006/ole">
              <mc:AlternateContent xmlns:mc="http://schemas.openxmlformats.org/markup-compatibility/2006">
                <mc:Choice xmlns:v="urn:schemas-microsoft-com:vml" Requires="v">
                  <p:oleObj spid="_x0000_s49178" name="Visio" r:id="rId4" imgW="2927610" imgH="3742786" progId="Visio.Drawing.11">
                    <p:embed/>
                  </p:oleObj>
                </mc:Choice>
                <mc:Fallback>
                  <p:oleObj name="Visio" r:id="rId4" imgW="2927610" imgH="3742786" progId="Visio.Drawing.11">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r="2603"/>
                        <a:stretch>
                          <a:fillRect/>
                        </a:stretch>
                      </p:blipFill>
                      <p:spPr bwMode="auto">
                        <a:xfrm>
                          <a:off x="-2689" y="997"/>
                          <a:ext cx="6553" cy="8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8" name="Rectangle 6"/>
            <p:cNvSpPr>
              <a:spLocks noChangeArrowheads="1"/>
            </p:cNvSpPr>
            <p:nvPr/>
          </p:nvSpPr>
          <p:spPr bwMode="auto">
            <a:xfrm>
              <a:off x="1361" y="4198"/>
              <a:ext cx="2950" cy="656"/>
            </a:xfrm>
            <a:prstGeom prst="rect">
              <a:avLst/>
            </a:prstGeom>
            <a:solidFill>
              <a:srgbClr val="FFFFFF"/>
            </a:solidFill>
            <a:ln w="9525">
              <a:noFill/>
              <a:miter lim="800000"/>
              <a:headEnd/>
              <a:tailEnd/>
            </a:ln>
            <a:effectLst/>
          </p:spPr>
          <p:txBody>
            <a:bodyPr anchor="ctr"/>
            <a:lstStyle/>
            <a:p>
              <a:endParaRPr lang="zh-CN" altLang="en-US">
                <a:latin typeface="Times New Roman" pitchFamily="18" charset="0"/>
                <a:ea typeface="微软雅黑" pitchFamily="34" charset="-122"/>
              </a:endParaRPr>
            </a:p>
          </p:txBody>
        </p:sp>
        <p:sp>
          <p:nvSpPr>
            <p:cNvPr id="49159" name="AutoShape 7"/>
            <p:cNvSpPr>
              <a:spLocks noChangeArrowheads="1"/>
            </p:cNvSpPr>
            <p:nvPr/>
          </p:nvSpPr>
          <p:spPr bwMode="auto">
            <a:xfrm>
              <a:off x="1588" y="4287"/>
              <a:ext cx="2610" cy="681"/>
            </a:xfrm>
            <a:prstGeom prst="rightArrow">
              <a:avLst>
                <a:gd name="adj1" fmla="val 50000"/>
                <a:gd name="adj2" fmla="val 114877"/>
              </a:avLst>
            </a:prstGeom>
            <a:solidFill>
              <a:schemeClr val="bg1"/>
            </a:solidFill>
            <a:ln w="6350" cap="flat" cmpd="sng">
              <a:solidFill>
                <a:schemeClr val="tx1"/>
              </a:solidFill>
              <a:miter lim="800000"/>
              <a:headEnd/>
              <a:tailEnd/>
            </a:ln>
            <a:effectLst/>
          </p:spPr>
          <p:txBody>
            <a:bodyPr anchor="ctr"/>
            <a:lstStyle/>
            <a:p>
              <a:endParaRPr lang="zh-CN" altLang="en-US">
                <a:latin typeface="Times New Roman" pitchFamily="18" charset="0"/>
                <a:ea typeface="微软雅黑" pitchFamily="34" charset="-122"/>
              </a:endParaRPr>
            </a:p>
          </p:txBody>
        </p:sp>
        <p:sp>
          <p:nvSpPr>
            <p:cNvPr id="49160" name="Text Box 8"/>
            <p:cNvSpPr txBox="1">
              <a:spLocks noChangeArrowheads="1"/>
            </p:cNvSpPr>
            <p:nvPr/>
          </p:nvSpPr>
          <p:spPr bwMode="auto">
            <a:xfrm>
              <a:off x="1589" y="4400"/>
              <a:ext cx="2549" cy="432"/>
            </a:xfrm>
            <a:prstGeom prst="rect">
              <a:avLst/>
            </a:prstGeom>
            <a:noFill/>
            <a:ln w="9525">
              <a:noFill/>
              <a:miter lim="800000"/>
              <a:headEnd/>
              <a:tailEnd/>
            </a:ln>
            <a:effectLst/>
          </p:spPr>
          <p:txBody>
            <a:bodyPr>
              <a:spAutoFit/>
            </a:bodyPr>
            <a:lstStyle/>
            <a:p>
              <a:r>
                <a:rPr lang="zh-CN" altLang="en-US" sz="1200" dirty="0">
                  <a:latin typeface="Times New Roman" pitchFamily="18" charset="0"/>
                  <a:ea typeface="微软雅黑" pitchFamily="34" charset="-122"/>
                </a:rPr>
                <a:t>随机挑战值生成程序</a:t>
              </a:r>
            </a:p>
          </p:txBody>
        </p:sp>
      </p:grpSp>
      <p:grpSp>
        <p:nvGrpSpPr>
          <p:cNvPr id="10" name="组合 9"/>
          <p:cNvGrpSpPr/>
          <p:nvPr/>
        </p:nvGrpSpPr>
        <p:grpSpPr>
          <a:xfrm>
            <a:off x="1857357" y="1170280"/>
            <a:ext cx="5429287" cy="648000"/>
            <a:chOff x="214314" y="893051"/>
            <a:chExt cx="5057774" cy="2184984"/>
          </a:xfrm>
        </p:grpSpPr>
        <p:sp>
          <p:nvSpPr>
            <p:cNvPr id="11"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2" name="圆角矩形 11"/>
            <p:cNvSpPr/>
            <p:nvPr/>
          </p:nvSpPr>
          <p:spPr bwMode="auto">
            <a:xfrm>
              <a:off x="1478758" y="918859"/>
              <a:ext cx="3703828" cy="207032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3" name="Rectangle 8"/>
            <p:cNvSpPr>
              <a:spLocks noChangeArrowheads="1"/>
            </p:cNvSpPr>
            <p:nvPr/>
          </p:nvSpPr>
          <p:spPr bwMode="black">
            <a:xfrm>
              <a:off x="1545307" y="1188695"/>
              <a:ext cx="3636502" cy="155668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None/>
                <a:defRPr/>
              </a:pPr>
              <a:r>
                <a:rPr lang="zh-CN" altLang="en-US" sz="2400" b="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服务器随机生成挑战值</a:t>
              </a:r>
            </a:p>
          </p:txBody>
        </p:sp>
        <p:sp>
          <p:nvSpPr>
            <p:cNvPr id="14" name="Rectangle 8"/>
            <p:cNvSpPr>
              <a:spLocks noChangeArrowheads="1"/>
            </p:cNvSpPr>
            <p:nvPr/>
          </p:nvSpPr>
          <p:spPr bwMode="black">
            <a:xfrm>
              <a:off x="391780" y="1075136"/>
              <a:ext cx="1220077" cy="1764240"/>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fontAlgn="auto">
                <a:spcBef>
                  <a:spcPts val="0"/>
                </a:spcBef>
                <a:spcAft>
                  <a:spcPts val="0"/>
                </a:spcAft>
                <a:buNone/>
                <a:defRPr/>
              </a:pPr>
              <a:r>
                <a:rPr kumimoji="0" lang="en-US" altLang="zh-CN" sz="2800" kern="0" dirty="0">
                  <a:solidFill>
                    <a:srgbClr val="002060"/>
                  </a:solidFill>
                  <a:latin typeface="Times New Roman" pitchFamily="18" charset="0"/>
                  <a:ea typeface="微软雅黑" pitchFamily="34" charset="-122"/>
                </a:rPr>
                <a:t>Step 3</a:t>
              </a:r>
            </a:p>
          </p:txBody>
        </p:sp>
      </p:grpSp>
      <p:pic>
        <p:nvPicPr>
          <p:cNvPr id="16" name="图片 15" descr="members-login-right.jpg"/>
          <p:cNvPicPr>
            <a:picLocks noChangeAspect="1"/>
          </p:cNvPicPr>
          <p:nvPr/>
        </p:nvPicPr>
        <p:blipFill>
          <a:blip r:embed="rId6" cstate="print">
            <a:clrChange>
              <a:clrFrom>
                <a:srgbClr val="FFFFFF"/>
              </a:clrFrom>
              <a:clrTo>
                <a:srgbClr val="FFFFFF">
                  <a:alpha val="0"/>
                </a:srgbClr>
              </a:clrTo>
            </a:clrChange>
          </a:blip>
          <a:stretch>
            <a:fillRect/>
          </a:stretch>
        </p:blipFill>
        <p:spPr>
          <a:xfrm>
            <a:off x="1142976" y="5136122"/>
            <a:ext cx="2564628" cy="1721878"/>
          </a:xfrm>
          <a:prstGeom prst="rect">
            <a:avLst/>
          </a:prstGeo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wipe(up)">
                                      <p:cBhvr>
                                        <p:cTn id="7" dur="500"/>
                                        <p:tgtEl>
                                          <p:spTgt spid="49156"/>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sym typeface="Arial" pitchFamily="34" charset="0"/>
              </a:rPr>
              <a:t>15.5.2 </a:t>
            </a:r>
            <a:r>
              <a:rPr lang="zh-CN" altLang="en-US" sz="4000" dirty="0">
                <a:latin typeface="Times New Roman" pitchFamily="18" charset="0"/>
                <a:ea typeface="微软雅黑" pitchFamily="34" charset="-122"/>
                <a:sym typeface="Arial" pitchFamily="34" charset="0"/>
              </a:rPr>
              <a:t>基于证书认证的工作原理</a:t>
            </a:r>
          </a:p>
        </p:txBody>
      </p:sp>
      <p:pic>
        <p:nvPicPr>
          <p:cNvPr id="50180" name="Picture 4" descr="8"/>
          <p:cNvPicPr>
            <a:picLocks noGrp="1" noChangeAspect="1" noChangeArrowheads="1"/>
          </p:cNvPicPr>
          <p:nvPr>
            <p:ph sz="quarter" idx="2"/>
          </p:nvPr>
        </p:nvPicPr>
        <p:blipFill>
          <a:blip r:embed="rId3" cstate="print"/>
          <a:srcRect l="2681" t="2817" r="3473" b="1742"/>
          <a:stretch>
            <a:fillRect/>
          </a:stretch>
        </p:blipFill>
        <p:spPr>
          <a:xfrm>
            <a:off x="4139802" y="1857362"/>
            <a:ext cx="5004198" cy="5000637"/>
          </a:xfrm>
          <a:noFill/>
          <a:ln/>
        </p:spPr>
      </p:pic>
      <p:graphicFrame>
        <p:nvGraphicFramePr>
          <p:cNvPr id="50183" name="Object 7"/>
          <p:cNvGraphicFramePr>
            <a:graphicFrameLocks noGrp="1" noChangeAspect="1"/>
          </p:cNvGraphicFramePr>
          <p:nvPr>
            <p:ph sz="quarter" idx="3"/>
          </p:nvPr>
        </p:nvGraphicFramePr>
        <p:xfrm>
          <a:off x="322051" y="2996801"/>
          <a:ext cx="3049096" cy="1518870"/>
        </p:xfrm>
        <a:graphic>
          <a:graphicData uri="http://schemas.openxmlformats.org/presentationml/2006/ole">
            <mc:AlternateContent xmlns:mc="http://schemas.openxmlformats.org/markup-compatibility/2006">
              <mc:Choice xmlns:v="urn:schemas-microsoft-com:vml" Requires="v">
                <p:oleObj spid="_x0000_s50204" name="Visio" r:id="rId4" imgW="4379130" imgH="2219145" progId="Visio.Drawing.11">
                  <p:embed/>
                </p:oleObj>
              </mc:Choice>
              <mc:Fallback>
                <p:oleObj name="Visio" r:id="rId4" imgW="4379130" imgH="2219145" progId="Visio.Drawing.1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051" y="2996801"/>
                        <a:ext cx="3049096" cy="15188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1" name="Text Box 5"/>
          <p:cNvSpPr txBox="1">
            <a:spLocks noChangeArrowheads="1"/>
          </p:cNvSpPr>
          <p:nvPr/>
        </p:nvSpPr>
        <p:spPr bwMode="auto">
          <a:xfrm>
            <a:off x="177987" y="4653561"/>
            <a:ext cx="3830614" cy="400110"/>
          </a:xfrm>
          <a:prstGeom prst="rect">
            <a:avLst/>
          </a:prstGeom>
          <a:noFill/>
          <a:ln w="9525">
            <a:noFill/>
            <a:miter lim="800000"/>
            <a:headEnd/>
            <a:tailEnd/>
          </a:ln>
          <a:effectLst/>
        </p:spPr>
        <p:txBody>
          <a:bodyPr wrap="square">
            <a:spAutoFit/>
          </a:bodyPr>
          <a:lstStyle/>
          <a:p>
            <a:pPr algn="ctr"/>
            <a:r>
              <a:rPr lang="zh-CN" altLang="en-US" sz="2000" b="1" dirty="0">
                <a:solidFill>
                  <a:srgbClr val="C00000"/>
                </a:solidFill>
                <a:latin typeface="Times New Roman" pitchFamily="18" charset="0"/>
                <a:ea typeface="微软雅黑" pitchFamily="34" charset="-122"/>
              </a:rPr>
              <a:t>输入正确的口令打开私钥文件</a:t>
            </a:r>
          </a:p>
        </p:txBody>
      </p:sp>
      <p:sp>
        <p:nvSpPr>
          <p:cNvPr id="50182" name="Text Box 6"/>
          <p:cNvSpPr txBox="1">
            <a:spLocks noChangeArrowheads="1"/>
          </p:cNvSpPr>
          <p:nvPr/>
        </p:nvSpPr>
        <p:spPr bwMode="auto">
          <a:xfrm>
            <a:off x="7597386" y="3954842"/>
            <a:ext cx="1546614" cy="338554"/>
          </a:xfrm>
          <a:prstGeom prst="rect">
            <a:avLst/>
          </a:prstGeom>
          <a:noFill/>
          <a:ln w="9525">
            <a:noFill/>
            <a:miter lim="800000"/>
            <a:headEnd/>
            <a:tailEnd/>
          </a:ln>
          <a:effectLst/>
        </p:spPr>
        <p:txBody>
          <a:bodyPr wrap="square">
            <a:spAutoFit/>
          </a:bodyPr>
          <a:lstStyle/>
          <a:p>
            <a:pPr algn="ctr"/>
            <a:r>
              <a:rPr lang="zh-CN" altLang="en-US" sz="1600" b="1" dirty="0">
                <a:solidFill>
                  <a:srgbClr val="C00000"/>
                </a:solidFill>
                <a:latin typeface="Times New Roman" pitchFamily="18" charset="0"/>
                <a:ea typeface="微软雅黑" pitchFamily="34" charset="-122"/>
              </a:rPr>
              <a:t>用户计算签名</a:t>
            </a:r>
          </a:p>
        </p:txBody>
      </p:sp>
      <p:sp>
        <p:nvSpPr>
          <p:cNvPr id="50184" name="AutoShape 8"/>
          <p:cNvSpPr>
            <a:spLocks noChangeArrowheads="1"/>
          </p:cNvSpPr>
          <p:nvPr/>
        </p:nvSpPr>
        <p:spPr bwMode="auto">
          <a:xfrm>
            <a:off x="3491506" y="3852869"/>
            <a:ext cx="720330" cy="504825"/>
          </a:xfrm>
          <a:prstGeom prst="rightArrow">
            <a:avLst>
              <a:gd name="adj1" fmla="val 50000"/>
              <a:gd name="adj2" fmla="val 46384"/>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w="9525" cap="flat" cmpd="sng">
            <a:solidFill>
              <a:srgbClr val="FFFFFF"/>
            </a:solidFill>
            <a:miter lim="800000"/>
            <a:headEnd/>
            <a:tailEnd/>
          </a:ln>
          <a:effectLst>
            <a:outerShdw blurRad="50800" dist="38100" dir="18900000" algn="bl" rotWithShape="0">
              <a:prstClr val="black">
                <a:alpha val="40000"/>
              </a:prstClr>
            </a:outerShdw>
          </a:effectLst>
          <a:scene3d>
            <a:camera prst="orthographicFront"/>
            <a:lightRig rig="threePt" dir="t"/>
          </a:scene3d>
          <a:sp3d>
            <a:bevelT/>
          </a:sp3d>
        </p:spPr>
        <p:txBody>
          <a:bodyPr anchor="ctr"/>
          <a:lstStyle/>
          <a:p>
            <a:endParaRPr lang="zh-CN" altLang="en-US">
              <a:latin typeface="Times New Roman" pitchFamily="18" charset="0"/>
              <a:ea typeface="微软雅黑" pitchFamily="34" charset="-122"/>
            </a:endParaRPr>
          </a:p>
        </p:txBody>
      </p:sp>
      <p:grpSp>
        <p:nvGrpSpPr>
          <p:cNvPr id="10" name="组合 9"/>
          <p:cNvGrpSpPr/>
          <p:nvPr/>
        </p:nvGrpSpPr>
        <p:grpSpPr>
          <a:xfrm>
            <a:off x="1857357" y="1170280"/>
            <a:ext cx="5429287" cy="648000"/>
            <a:chOff x="214314" y="893051"/>
            <a:chExt cx="5057774" cy="2184984"/>
          </a:xfrm>
        </p:grpSpPr>
        <p:sp>
          <p:nvSpPr>
            <p:cNvPr id="11"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2" name="圆角矩形 11"/>
            <p:cNvSpPr/>
            <p:nvPr/>
          </p:nvSpPr>
          <p:spPr bwMode="auto">
            <a:xfrm>
              <a:off x="1478758" y="918859"/>
              <a:ext cx="3703828" cy="207032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3" name="Rectangle 8"/>
            <p:cNvSpPr>
              <a:spLocks noChangeArrowheads="1"/>
            </p:cNvSpPr>
            <p:nvPr/>
          </p:nvSpPr>
          <p:spPr bwMode="black">
            <a:xfrm>
              <a:off x="1545307" y="1188695"/>
              <a:ext cx="3636502" cy="155668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None/>
                <a:defRPr/>
              </a:pPr>
              <a:r>
                <a:rPr lang="zh-CN" altLang="en-US" sz="2400" b="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用户对随机挑战值签名</a:t>
              </a:r>
            </a:p>
          </p:txBody>
        </p:sp>
        <p:sp>
          <p:nvSpPr>
            <p:cNvPr id="14" name="Rectangle 8"/>
            <p:cNvSpPr>
              <a:spLocks noChangeArrowheads="1"/>
            </p:cNvSpPr>
            <p:nvPr/>
          </p:nvSpPr>
          <p:spPr bwMode="black">
            <a:xfrm>
              <a:off x="391780" y="1075136"/>
              <a:ext cx="1220077" cy="1764240"/>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fontAlgn="auto">
                <a:spcBef>
                  <a:spcPts val="0"/>
                </a:spcBef>
                <a:spcAft>
                  <a:spcPts val="0"/>
                </a:spcAft>
                <a:buNone/>
                <a:defRPr/>
              </a:pPr>
              <a:r>
                <a:rPr kumimoji="0" lang="en-US" altLang="zh-CN" sz="2800" kern="0" dirty="0">
                  <a:solidFill>
                    <a:srgbClr val="002060"/>
                  </a:solidFill>
                  <a:latin typeface="Times New Roman" pitchFamily="18" charset="0"/>
                  <a:ea typeface="微软雅黑" pitchFamily="34" charset="-122"/>
                </a:rPr>
                <a:t>Step 4</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slide(fromLeft)">
                                      <p:cBhvr>
                                        <p:cTn id="7" dur="500"/>
                                        <p:tgtEl>
                                          <p:spTgt spid="50184"/>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50180"/>
                                        </p:tgtEl>
                                        <p:attrNameLst>
                                          <p:attrName>style.visibility</p:attrName>
                                        </p:attrNameLst>
                                      </p:cBhvr>
                                      <p:to>
                                        <p:strVal val="visible"/>
                                      </p:to>
                                    </p:set>
                                    <p:anim calcmode="lin" valueType="num">
                                      <p:cBhvr>
                                        <p:cTn id="11" dur="500" fill="hold"/>
                                        <p:tgtEl>
                                          <p:spTgt spid="50180"/>
                                        </p:tgtEl>
                                        <p:attrNameLst>
                                          <p:attrName>ppt_w</p:attrName>
                                        </p:attrNameLst>
                                      </p:cBhvr>
                                      <p:tavLst>
                                        <p:tav tm="0">
                                          <p:val>
                                            <p:fltVal val="0"/>
                                          </p:val>
                                        </p:tav>
                                        <p:tav tm="100000">
                                          <p:val>
                                            <p:strVal val="#ppt_w"/>
                                          </p:val>
                                        </p:tav>
                                      </p:tavLst>
                                    </p:anim>
                                    <p:anim calcmode="lin" valueType="num">
                                      <p:cBhvr>
                                        <p:cTn id="12" dur="500" fill="hold"/>
                                        <p:tgtEl>
                                          <p:spTgt spid="5018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50182"/>
                                        </p:tgtEl>
                                        <p:attrNameLst>
                                          <p:attrName>style.visibility</p:attrName>
                                        </p:attrNameLst>
                                      </p:cBhvr>
                                      <p:to>
                                        <p:strVal val="visible"/>
                                      </p:to>
                                    </p:set>
                                    <p:anim calcmode="lin" valueType="num">
                                      <p:cBhvr>
                                        <p:cTn id="15" dur="500" fill="hold"/>
                                        <p:tgtEl>
                                          <p:spTgt spid="50182"/>
                                        </p:tgtEl>
                                        <p:attrNameLst>
                                          <p:attrName>ppt_w</p:attrName>
                                        </p:attrNameLst>
                                      </p:cBhvr>
                                      <p:tavLst>
                                        <p:tav tm="0">
                                          <p:val>
                                            <p:fltVal val="0"/>
                                          </p:val>
                                        </p:tav>
                                        <p:tav tm="100000">
                                          <p:val>
                                            <p:strVal val="#ppt_w"/>
                                          </p:val>
                                        </p:tav>
                                      </p:tavLst>
                                    </p:anim>
                                    <p:anim calcmode="lin" valueType="num">
                                      <p:cBhvr>
                                        <p:cTn id="16" dur="500" fill="hold"/>
                                        <p:tgtEl>
                                          <p:spTgt spid="50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p:bldP spid="5018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26988"/>
            <a:ext cx="9143999" cy="1143001"/>
          </a:xfrm>
        </p:spPr>
        <p:txBody>
          <a:bodyPr/>
          <a:lstStyle/>
          <a:p>
            <a:r>
              <a:rPr lang="en-US" altLang="zh-CN" sz="4000" dirty="0">
                <a:latin typeface="Times New Roman" pitchFamily="18" charset="0"/>
                <a:ea typeface="微软雅黑" pitchFamily="34" charset="-122"/>
                <a:sym typeface="Arial" pitchFamily="34" charset="0"/>
              </a:rPr>
              <a:t>15.5.2 </a:t>
            </a:r>
            <a:r>
              <a:rPr lang="zh-CN" altLang="en-US" sz="4000" dirty="0">
                <a:latin typeface="Times New Roman" pitchFamily="18" charset="0"/>
                <a:ea typeface="微软雅黑" pitchFamily="34" charset="-122"/>
                <a:sym typeface="Arial" pitchFamily="34" charset="0"/>
              </a:rPr>
              <a:t>基于证书认证的工作原理</a:t>
            </a:r>
          </a:p>
        </p:txBody>
      </p:sp>
      <p:sp>
        <p:nvSpPr>
          <p:cNvPr id="51203" name="Rectangle 3"/>
          <p:cNvSpPr>
            <a:spLocks noGrp="1" noChangeArrowheads="1"/>
          </p:cNvSpPr>
          <p:nvPr>
            <p:ph type="body" sz="half" idx="1"/>
          </p:nvPr>
        </p:nvSpPr>
        <p:spPr>
          <a:xfrm>
            <a:off x="214281" y="1904567"/>
            <a:ext cx="3493323" cy="4693885"/>
          </a:xfrm>
        </p:spPr>
        <p:txBody>
          <a:bodyPr/>
          <a:lstStyle/>
          <a:p>
            <a:pPr marL="0" lvl="1" indent="0">
              <a:lnSpc>
                <a:spcPct val="120000"/>
              </a:lnSpc>
              <a:spcBef>
                <a:spcPts val="1200"/>
              </a:spcBef>
              <a:spcAft>
                <a:spcPts val="1200"/>
              </a:spcAft>
              <a:buClr>
                <a:schemeClr val="accent1"/>
              </a:buClr>
              <a:buSzPct val="85000"/>
              <a:buBlip>
                <a:blip r:embed="rId2"/>
              </a:buBlip>
            </a:pPr>
            <a:r>
              <a:rPr lang="zh-CN" altLang="en-US" sz="2400" kern="1200" dirty="0">
                <a:solidFill>
                  <a:srgbClr val="003399"/>
                </a:solidFill>
                <a:latin typeface="Times New Roman" pitchFamily="18" charset="0"/>
                <a:ea typeface="微软雅黑" pitchFamily="34" charset="-122"/>
              </a:rPr>
              <a:t>服务器的用户认证程序从用户数据库取得用户公钥；</a:t>
            </a:r>
          </a:p>
          <a:p>
            <a:pPr marL="0" lvl="1" indent="0">
              <a:lnSpc>
                <a:spcPct val="120000"/>
              </a:lnSpc>
              <a:spcBef>
                <a:spcPts val="1200"/>
              </a:spcBef>
              <a:spcAft>
                <a:spcPts val="1200"/>
              </a:spcAft>
              <a:buClr>
                <a:schemeClr val="accent1"/>
              </a:buClr>
              <a:buSzPct val="85000"/>
              <a:buBlip>
                <a:blip r:embed="rId2"/>
              </a:buBlip>
            </a:pPr>
            <a:r>
              <a:rPr lang="zh-CN" altLang="en-US" sz="2400" kern="1200" dirty="0">
                <a:solidFill>
                  <a:srgbClr val="003399"/>
                </a:solidFill>
                <a:latin typeface="Times New Roman" pitchFamily="18" charset="0"/>
                <a:ea typeface="微软雅黑" pitchFamily="34" charset="-122"/>
              </a:rPr>
              <a:t>服务器用用户的公钥验证此签名，并恢复出挑战值的杂凑值；</a:t>
            </a:r>
          </a:p>
          <a:p>
            <a:pPr marL="0" lvl="1" indent="0">
              <a:lnSpc>
                <a:spcPct val="120000"/>
              </a:lnSpc>
              <a:spcBef>
                <a:spcPts val="1200"/>
              </a:spcBef>
              <a:spcAft>
                <a:spcPts val="1200"/>
              </a:spcAft>
              <a:buClr>
                <a:schemeClr val="accent1"/>
              </a:buClr>
              <a:buSzPct val="85000"/>
              <a:buBlip>
                <a:blip r:embed="rId2"/>
              </a:buBlip>
            </a:pPr>
            <a:r>
              <a:rPr lang="zh-CN" altLang="en-US" sz="2400" kern="1200" dirty="0">
                <a:solidFill>
                  <a:srgbClr val="003399"/>
                </a:solidFill>
                <a:latin typeface="Times New Roman" pitchFamily="18" charset="0"/>
                <a:ea typeface="微软雅黑" pitchFamily="34" charset="-122"/>
              </a:rPr>
              <a:t>服务器将这两个随机挑战值进行比较。</a:t>
            </a:r>
          </a:p>
        </p:txBody>
      </p:sp>
      <p:pic>
        <p:nvPicPr>
          <p:cNvPr id="74754" name="Picture 2" descr="8"/>
          <p:cNvPicPr>
            <a:picLocks noChangeAspect="1" noChangeArrowheads="1"/>
          </p:cNvPicPr>
          <p:nvPr/>
        </p:nvPicPr>
        <p:blipFill>
          <a:blip r:embed="rId3" cstate="print"/>
          <a:srcRect/>
          <a:stretch>
            <a:fillRect/>
          </a:stretch>
        </p:blipFill>
        <p:spPr bwMode="auto">
          <a:xfrm>
            <a:off x="4139802" y="1051911"/>
            <a:ext cx="5042310" cy="5788277"/>
          </a:xfrm>
          <a:prstGeom prst="rect">
            <a:avLst/>
          </a:prstGeom>
          <a:noFill/>
          <a:ln w="9525">
            <a:noFill/>
            <a:miter lim="800000"/>
            <a:headEnd/>
            <a:tailEnd/>
          </a:ln>
        </p:spPr>
      </p:pic>
      <p:sp>
        <p:nvSpPr>
          <p:cNvPr id="6" name="AutoShape 6"/>
          <p:cNvSpPr>
            <a:spLocks noChangeArrowheads="1"/>
          </p:cNvSpPr>
          <p:nvPr/>
        </p:nvSpPr>
        <p:spPr bwMode="gray">
          <a:xfrm>
            <a:off x="516793" y="1222254"/>
            <a:ext cx="6648395" cy="508000"/>
          </a:xfrm>
          <a:prstGeom prst="roundRect">
            <a:avLst>
              <a:gd name="adj" fmla="val 50000"/>
            </a:avLst>
          </a:prstGeom>
          <a:solidFill>
            <a:schemeClr val="bg1"/>
          </a:solidFill>
          <a:ln w="28575" algn="ctr">
            <a:solidFill>
              <a:srgbClr val="B2B2B2"/>
            </a:solidFill>
            <a:round/>
            <a:headEnd/>
            <a:tailEnd/>
          </a:ln>
        </p:spPr>
        <p:txBody>
          <a:bodyPr wrap="none" anchor="ctr"/>
          <a:lstStyle/>
          <a:p>
            <a:pPr eaLnBrk="0" hangingPunct="0">
              <a:buNone/>
            </a:pPr>
            <a:r>
              <a:rPr lang="zh-CN" altLang="en-US" sz="2400" dirty="0">
                <a:solidFill>
                  <a:srgbClr val="C00000"/>
                </a:solidFill>
                <a:latin typeface="微软雅黑" pitchFamily="34" charset="-122"/>
                <a:ea typeface="微软雅黑" pitchFamily="34" charset="-122"/>
              </a:rPr>
              <a:t>服务器在收到用户签名后，立即对签名进行验证</a:t>
            </a:r>
          </a:p>
        </p:txBody>
      </p:sp>
      <p:grpSp>
        <p:nvGrpSpPr>
          <p:cNvPr id="7" name="Group 23"/>
          <p:cNvGrpSpPr>
            <a:grpSpLocks/>
          </p:cNvGrpSpPr>
          <p:nvPr/>
        </p:nvGrpSpPr>
        <p:grpSpPr bwMode="auto">
          <a:xfrm>
            <a:off x="174501" y="1298454"/>
            <a:ext cx="427412" cy="398463"/>
            <a:chOff x="2078" y="1680"/>
            <a:chExt cx="1615" cy="1686"/>
          </a:xfrm>
        </p:grpSpPr>
        <p:sp>
          <p:nvSpPr>
            <p:cNvPr id="8" name="Oval 2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sz="1400"/>
            </a:p>
          </p:txBody>
        </p:sp>
        <p:sp>
          <p:nvSpPr>
            <p:cNvPr id="9" name="Oval 2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algn="ctr" latinLnBrk="1">
                <a:lnSpc>
                  <a:spcPct val="80000"/>
                </a:lnSpc>
                <a:buClr>
                  <a:srgbClr val="FF0000"/>
                </a:buClr>
                <a:buFont typeface="Wingdings" pitchFamily="2" charset="2"/>
                <a:buNone/>
              </a:pPr>
              <a:endParaRPr lang="zh-CN" altLang="en-US" sz="1400"/>
            </a:p>
          </p:txBody>
        </p:sp>
        <p:sp>
          <p:nvSpPr>
            <p:cNvPr id="10" name="Oval 26"/>
            <p:cNvSpPr>
              <a:spLocks noChangeArrowheads="1"/>
            </p:cNvSpPr>
            <p:nvPr/>
          </p:nvSpPr>
          <p:spPr bwMode="gray">
            <a:xfrm>
              <a:off x="2489" y="1775"/>
              <a:ext cx="1034" cy="157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sz="1400"/>
            </a:p>
          </p:txBody>
        </p:sp>
        <p:sp>
          <p:nvSpPr>
            <p:cNvPr id="11" name="Oval 27"/>
            <p:cNvSpPr>
              <a:spLocks noChangeArrowheads="1"/>
            </p:cNvSpPr>
            <p:nvPr/>
          </p:nvSpPr>
          <p:spPr bwMode="gray">
            <a:xfrm>
              <a:off x="2489" y="1775"/>
              <a:ext cx="1034" cy="1576"/>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algn="ctr" latinLnBrk="1">
                <a:lnSpc>
                  <a:spcPct val="80000"/>
                </a:lnSpc>
                <a:buClr>
                  <a:srgbClr val="FF0000"/>
                </a:buClr>
                <a:buFont typeface="Wingdings" pitchFamily="2" charset="2"/>
                <a:buNone/>
              </a:pPr>
              <a:endParaRPr lang="zh-CN" altLang="en-US" sz="1400"/>
            </a:p>
          </p:txBody>
        </p:sp>
        <p:sp>
          <p:nvSpPr>
            <p:cNvPr id="12" name="Oval 28"/>
            <p:cNvSpPr>
              <a:spLocks noChangeArrowheads="1"/>
            </p:cNvSpPr>
            <p:nvPr/>
          </p:nvSpPr>
          <p:spPr bwMode="gray">
            <a:xfrm>
              <a:off x="2331" y="1789"/>
              <a:ext cx="1102" cy="157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ctr" fontAlgn="auto" latinLnBrk="1">
                <a:lnSpc>
                  <a:spcPct val="80000"/>
                </a:lnSpc>
                <a:spcBef>
                  <a:spcPts val="0"/>
                </a:spcBef>
                <a:spcAft>
                  <a:spcPts val="0"/>
                </a:spcAft>
                <a:buClr>
                  <a:srgbClr val="FF0000"/>
                </a:buClr>
                <a:buFont typeface="Wingdings" pitchFamily="2" charset="2"/>
                <a:buNone/>
                <a:defRPr/>
              </a:pPr>
              <a:endParaRPr lang="zh-CN" altLang="en-US" sz="1400"/>
            </a:p>
          </p:txBody>
        </p:sp>
        <p:sp>
          <p:nvSpPr>
            <p:cNvPr id="13" name="Oval 29"/>
            <p:cNvSpPr>
              <a:spLocks noChangeArrowheads="1"/>
            </p:cNvSpPr>
            <p:nvPr/>
          </p:nvSpPr>
          <p:spPr bwMode="gray">
            <a:xfrm>
              <a:off x="2337" y="1791"/>
              <a:ext cx="1096" cy="1575"/>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algn="ctr" latinLnBrk="1">
                <a:lnSpc>
                  <a:spcPct val="80000"/>
                </a:lnSpc>
                <a:buClr>
                  <a:srgbClr val="FF0000"/>
                </a:buClr>
                <a:buFont typeface="Wingdings" pitchFamily="2" charset="2"/>
                <a:buNone/>
              </a:pPr>
              <a:endParaRPr lang="zh-CN" altLang="en-US" sz="1400"/>
            </a:p>
          </p:txBody>
        </p:sp>
      </p:grpSp>
    </p:spTree>
  </p:cSld>
  <p:clrMapOvr>
    <a:masterClrMapping/>
  </p:clrMapOvr>
  <p:transition>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sym typeface="Arial" pitchFamily="34" charset="0"/>
              </a:rPr>
              <a:t>15.5.2 </a:t>
            </a:r>
            <a:r>
              <a:rPr lang="zh-CN" altLang="en-US" sz="4000" dirty="0">
                <a:latin typeface="Times New Roman" pitchFamily="18" charset="0"/>
                <a:ea typeface="微软雅黑" pitchFamily="34" charset="-122"/>
                <a:sym typeface="Arial" pitchFamily="34" charset="0"/>
              </a:rPr>
              <a:t>基于证书认证的工作原理</a:t>
            </a:r>
          </a:p>
        </p:txBody>
      </p:sp>
      <p:pic>
        <p:nvPicPr>
          <p:cNvPr id="52229" name="Picture 5"/>
          <p:cNvPicPr>
            <a:picLocks noGrp="1" noChangeAspect="1" noChangeArrowheads="1"/>
          </p:cNvPicPr>
          <p:nvPr>
            <p:ph sz="quarter" idx="2"/>
          </p:nvPr>
        </p:nvPicPr>
        <p:blipFill>
          <a:blip r:embed="rId2" cstate="print"/>
          <a:srcRect l="3014" t="3743" r="5042" b="12401"/>
          <a:stretch>
            <a:fillRect/>
          </a:stretch>
        </p:blipFill>
        <p:spPr>
          <a:xfrm>
            <a:off x="1322768" y="1951630"/>
            <a:ext cx="6535380" cy="1992573"/>
          </a:xfrm>
          <a:noFill/>
          <a:ln/>
        </p:spPr>
      </p:pic>
      <p:sp>
        <p:nvSpPr>
          <p:cNvPr id="52230" name="Text Box 6"/>
          <p:cNvSpPr txBox="1">
            <a:spLocks noChangeArrowheads="1"/>
          </p:cNvSpPr>
          <p:nvPr/>
        </p:nvSpPr>
        <p:spPr bwMode="auto">
          <a:xfrm>
            <a:off x="322053" y="4437462"/>
            <a:ext cx="6072230" cy="1981248"/>
          </a:xfrm>
          <a:prstGeom prst="rect">
            <a:avLst/>
          </a:prstGeom>
          <a:noFill/>
          <a:ln w="9525">
            <a:noFill/>
            <a:miter lim="800000"/>
            <a:headEnd/>
            <a:tailEnd/>
          </a:ln>
          <a:effectLst/>
        </p:spPr>
        <p:txBody>
          <a:bodyPr wrap="square">
            <a:spAutoFit/>
          </a:bodyPr>
          <a:lstStyle/>
          <a:p>
            <a:pPr marL="0" lvl="1" eaLnBrk="0" latinLnBrk="1" hangingPunct="0">
              <a:lnSpc>
                <a:spcPct val="120000"/>
              </a:lnSpc>
              <a:spcBef>
                <a:spcPts val="600"/>
              </a:spcBef>
              <a:spcAft>
                <a:spcPts val="600"/>
              </a:spcAft>
              <a:buClr>
                <a:schemeClr val="accent1"/>
              </a:buClr>
              <a:buSzPct val="85000"/>
              <a:buBlip>
                <a:blip r:embed="rId3"/>
              </a:buBlip>
            </a:pPr>
            <a:r>
              <a:rPr kumimoji="1" lang="zh-CN" altLang="en-US" sz="2400" dirty="0">
                <a:solidFill>
                  <a:srgbClr val="003399"/>
                </a:solidFill>
                <a:latin typeface="Times New Roman" pitchFamily="18" charset="0"/>
                <a:ea typeface="微软雅黑" pitchFamily="34" charset="-122"/>
              </a:rPr>
              <a:t>根据上述验证是否通过，服务器向用户返回相应的消息，以通知用户认证是否成功。</a:t>
            </a:r>
            <a:endParaRPr kumimoji="1" lang="en-US" altLang="zh-CN" sz="2400" dirty="0">
              <a:solidFill>
                <a:srgbClr val="003399"/>
              </a:solidFill>
              <a:latin typeface="Times New Roman" pitchFamily="18" charset="0"/>
              <a:ea typeface="微软雅黑" pitchFamily="34" charset="-122"/>
            </a:endParaRPr>
          </a:p>
          <a:p>
            <a:pPr marL="0" lvl="1" eaLnBrk="0" latinLnBrk="1" hangingPunct="0">
              <a:lnSpc>
                <a:spcPct val="120000"/>
              </a:lnSpc>
              <a:spcBef>
                <a:spcPts val="600"/>
              </a:spcBef>
              <a:spcAft>
                <a:spcPts val="600"/>
              </a:spcAft>
              <a:buClr>
                <a:schemeClr val="accent1"/>
              </a:buClr>
              <a:buSzPct val="85000"/>
              <a:buBlip>
                <a:blip r:embed="rId3"/>
              </a:buBlip>
            </a:pPr>
            <a:r>
              <a:rPr kumimoji="1" lang="zh-CN" altLang="en-US" sz="2400" dirty="0">
                <a:solidFill>
                  <a:srgbClr val="003399"/>
                </a:solidFill>
                <a:latin typeface="Times New Roman" pitchFamily="18" charset="0"/>
                <a:ea typeface="微软雅黑" pitchFamily="34" charset="-122"/>
              </a:rPr>
              <a:t>此后，用户可使用网上银行业务开始电子商务活动。</a:t>
            </a:r>
          </a:p>
        </p:txBody>
      </p:sp>
      <p:grpSp>
        <p:nvGrpSpPr>
          <p:cNvPr id="8" name="组合 7"/>
          <p:cNvGrpSpPr/>
          <p:nvPr/>
        </p:nvGrpSpPr>
        <p:grpSpPr>
          <a:xfrm>
            <a:off x="1857357" y="1170280"/>
            <a:ext cx="5786477" cy="648000"/>
            <a:chOff x="214314" y="893051"/>
            <a:chExt cx="5057774" cy="2184984"/>
          </a:xfrm>
        </p:grpSpPr>
        <p:sp>
          <p:nvSpPr>
            <p:cNvPr id="9"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itchFamily="18" charset="0"/>
                <a:ea typeface="微软雅黑" pitchFamily="34" charset="-122"/>
              </a:endParaRPr>
            </a:p>
          </p:txBody>
        </p:sp>
        <p:sp>
          <p:nvSpPr>
            <p:cNvPr id="10" name="圆角矩形 9"/>
            <p:cNvSpPr/>
            <p:nvPr/>
          </p:nvSpPr>
          <p:spPr bwMode="auto">
            <a:xfrm>
              <a:off x="1478758" y="918859"/>
              <a:ext cx="3703828" cy="2070320"/>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itchFamily="18" charset="0"/>
                <a:ea typeface="微软雅黑" pitchFamily="34" charset="-122"/>
              </a:endParaRPr>
            </a:p>
          </p:txBody>
        </p:sp>
        <p:sp>
          <p:nvSpPr>
            <p:cNvPr id="11" name="Rectangle 8"/>
            <p:cNvSpPr>
              <a:spLocks noChangeArrowheads="1"/>
            </p:cNvSpPr>
            <p:nvPr/>
          </p:nvSpPr>
          <p:spPr bwMode="black">
            <a:xfrm>
              <a:off x="1545307" y="1188695"/>
              <a:ext cx="3636502" cy="1556683"/>
            </a:xfrm>
            <a:prstGeom prst="rect">
              <a:avLst/>
            </a:prstGeom>
            <a:noFill/>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buNone/>
                <a:defRPr/>
              </a:pPr>
              <a:r>
                <a:rPr lang="zh-CN" altLang="en-US" sz="2400" b="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服务器向用户返回相应的消息</a:t>
              </a:r>
            </a:p>
          </p:txBody>
        </p:sp>
        <p:sp>
          <p:nvSpPr>
            <p:cNvPr id="12" name="Rectangle 8"/>
            <p:cNvSpPr>
              <a:spLocks noChangeArrowheads="1"/>
            </p:cNvSpPr>
            <p:nvPr/>
          </p:nvSpPr>
          <p:spPr bwMode="black">
            <a:xfrm>
              <a:off x="391780" y="1075136"/>
              <a:ext cx="1220077" cy="1764240"/>
            </a:xfrm>
            <a:prstGeom prst="rect">
              <a:avLst/>
            </a:prstGeom>
            <a:no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defPPr>
                <a:defRPr lang="ko-KR"/>
              </a:defPPr>
              <a:lvl1pPr algn="l" rtl="0" fontAlgn="base">
                <a:spcBef>
                  <a:spcPct val="0"/>
                </a:spcBef>
                <a:spcAft>
                  <a:spcPct val="0"/>
                </a:spcAft>
                <a:defRPr kumimoji="1" sz="1000" b="1" kern="1200">
                  <a:solidFill>
                    <a:schemeClr val="tx1"/>
                  </a:solidFill>
                  <a:latin typeface="Gulim" pitchFamily="34" charset="-127"/>
                  <a:ea typeface="Gulim" pitchFamily="34" charset="-127"/>
                  <a:cs typeface="+mn-cs"/>
                </a:defRPr>
              </a:lvl1pPr>
              <a:lvl2pPr marL="4572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2pPr>
              <a:lvl3pPr marL="9144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3pPr>
              <a:lvl4pPr marL="13716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4pPr>
              <a:lvl5pPr marL="1828800" algn="l" rtl="0" fontAlgn="base">
                <a:spcBef>
                  <a:spcPct val="0"/>
                </a:spcBef>
                <a:spcAft>
                  <a:spcPct val="0"/>
                </a:spcAft>
                <a:defRPr kumimoji="1" sz="1000" b="1" kern="1200">
                  <a:solidFill>
                    <a:schemeClr val="tx1"/>
                  </a:solidFill>
                  <a:latin typeface="Gulim" pitchFamily="34" charset="-127"/>
                  <a:ea typeface="Gulim" pitchFamily="34" charset="-127"/>
                  <a:cs typeface="+mn-cs"/>
                </a:defRPr>
              </a:lvl5pPr>
              <a:lvl6pPr marL="2286000" algn="l" defTabSz="914400" rtl="0" eaLnBrk="1" latinLnBrk="0" hangingPunct="1">
                <a:defRPr kumimoji="1" sz="1000" b="1" kern="1200">
                  <a:solidFill>
                    <a:schemeClr val="tx1"/>
                  </a:solidFill>
                  <a:latin typeface="Gulim" pitchFamily="34" charset="-127"/>
                  <a:ea typeface="Gulim" pitchFamily="34" charset="-127"/>
                  <a:cs typeface="+mn-cs"/>
                </a:defRPr>
              </a:lvl6pPr>
              <a:lvl7pPr marL="2743200" algn="l" defTabSz="914400" rtl="0" eaLnBrk="1" latinLnBrk="0" hangingPunct="1">
                <a:defRPr kumimoji="1" sz="1000" b="1" kern="1200">
                  <a:solidFill>
                    <a:schemeClr val="tx1"/>
                  </a:solidFill>
                  <a:latin typeface="Gulim" pitchFamily="34" charset="-127"/>
                  <a:ea typeface="Gulim" pitchFamily="34" charset="-127"/>
                  <a:cs typeface="+mn-cs"/>
                </a:defRPr>
              </a:lvl7pPr>
              <a:lvl8pPr marL="3200400" algn="l" defTabSz="914400" rtl="0" eaLnBrk="1" latinLnBrk="0" hangingPunct="1">
                <a:defRPr kumimoji="1" sz="1000" b="1" kern="1200">
                  <a:solidFill>
                    <a:schemeClr val="tx1"/>
                  </a:solidFill>
                  <a:latin typeface="Gulim" pitchFamily="34" charset="-127"/>
                  <a:ea typeface="Gulim" pitchFamily="34" charset="-127"/>
                  <a:cs typeface="+mn-cs"/>
                </a:defRPr>
              </a:lvl8pPr>
              <a:lvl9pPr marL="3657600" algn="l" defTabSz="914400" rtl="0" eaLnBrk="1" latinLnBrk="0" hangingPunct="1">
                <a:defRPr kumimoji="1" sz="1000" b="1" kern="1200">
                  <a:solidFill>
                    <a:schemeClr val="tx1"/>
                  </a:solidFill>
                  <a:latin typeface="Gulim" pitchFamily="34" charset="-127"/>
                  <a:ea typeface="Gulim" pitchFamily="34" charset="-127"/>
                  <a:cs typeface="+mn-cs"/>
                </a:defRPr>
              </a:lvl9pPr>
            </a:lstStyle>
            <a:p>
              <a:pPr fontAlgn="auto">
                <a:spcBef>
                  <a:spcPts val="0"/>
                </a:spcBef>
                <a:spcAft>
                  <a:spcPts val="0"/>
                </a:spcAft>
                <a:buNone/>
                <a:defRPr/>
              </a:pPr>
              <a:r>
                <a:rPr kumimoji="0" lang="en-US" altLang="zh-CN" sz="2800" kern="0" dirty="0">
                  <a:solidFill>
                    <a:srgbClr val="002060"/>
                  </a:solidFill>
                  <a:latin typeface="Times New Roman" pitchFamily="18" charset="0"/>
                  <a:ea typeface="微软雅黑" pitchFamily="34" charset="-122"/>
                </a:rPr>
                <a:t>Step 5</a:t>
              </a:r>
            </a:p>
          </p:txBody>
        </p:sp>
      </p:grpSp>
      <p:grpSp>
        <p:nvGrpSpPr>
          <p:cNvPr id="16" name="组合 15"/>
          <p:cNvGrpSpPr/>
          <p:nvPr/>
        </p:nvGrpSpPr>
        <p:grpSpPr>
          <a:xfrm>
            <a:off x="6500826" y="4857760"/>
            <a:ext cx="2000232" cy="1785918"/>
            <a:chOff x="6500826" y="4857760"/>
            <a:chExt cx="2000232" cy="1785918"/>
          </a:xfrm>
        </p:grpSpPr>
        <p:pic>
          <p:nvPicPr>
            <p:cNvPr id="15" name="图片 14" descr="password.png"/>
            <p:cNvPicPr>
              <a:picLocks noChangeAspect="1"/>
            </p:cNvPicPr>
            <p:nvPr/>
          </p:nvPicPr>
          <p:blipFill>
            <a:blip r:embed="rId4" cstate="print"/>
            <a:stretch>
              <a:fillRect/>
            </a:stretch>
          </p:blipFill>
          <p:spPr>
            <a:xfrm>
              <a:off x="6500826" y="4857760"/>
              <a:ext cx="1643074" cy="1643074"/>
            </a:xfrm>
            <a:prstGeom prst="rect">
              <a:avLst/>
            </a:prstGeom>
          </p:spPr>
        </p:pic>
        <p:pic>
          <p:nvPicPr>
            <p:cNvPr id="14" name="图片 13" descr="signature_verification.png"/>
            <p:cNvPicPr>
              <a:picLocks noChangeAspect="1"/>
            </p:cNvPicPr>
            <p:nvPr/>
          </p:nvPicPr>
          <p:blipFill>
            <a:blip r:embed="rId5" cstate="print">
              <a:clrChange>
                <a:clrFrom>
                  <a:srgbClr val="FFFFFF"/>
                </a:clrFrom>
                <a:clrTo>
                  <a:srgbClr val="FFFFFF">
                    <a:alpha val="0"/>
                  </a:srgbClr>
                </a:clrTo>
              </a:clrChange>
            </a:blip>
            <a:stretch>
              <a:fillRect/>
            </a:stretch>
          </p:blipFill>
          <p:spPr>
            <a:xfrm>
              <a:off x="7500958" y="5643578"/>
              <a:ext cx="1000100" cy="1000100"/>
            </a:xfrm>
            <a:prstGeom prst="rect">
              <a:avLst/>
            </a:prstGeom>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2229"/>
                                        </p:tgtEl>
                                        <p:attrNameLst>
                                          <p:attrName>style.visibility</p:attrName>
                                        </p:attrNameLst>
                                      </p:cBhvr>
                                      <p:to>
                                        <p:strVal val="visible"/>
                                      </p:to>
                                    </p:set>
                                    <p:animEffect transition="in" filter="wipe(up)">
                                      <p:cBhvr>
                                        <p:cTn id="7" dur="500"/>
                                        <p:tgtEl>
                                          <p:spTgt spid="52229"/>
                                        </p:tgtEl>
                                      </p:cBhvr>
                                    </p:animEffect>
                                  </p:childTnLst>
                                </p:cTn>
                              </p:par>
                              <p:par>
                                <p:cTn id="8" presetID="2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2" name="Group 11"/>
          <p:cNvGrpSpPr>
            <a:grpSpLocks/>
          </p:cNvGrpSpPr>
          <p:nvPr/>
        </p:nvGrpSpPr>
        <p:grpSpPr bwMode="auto">
          <a:xfrm>
            <a:off x="915906" y="2237195"/>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23013"/>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880268"/>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8" name="Group 19"/>
          <p:cNvGrpSpPr>
            <a:grpSpLocks/>
          </p:cNvGrpSpPr>
          <p:nvPr/>
        </p:nvGrpSpPr>
        <p:grpSpPr bwMode="auto">
          <a:xfrm>
            <a:off x="928665" y="1522813"/>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 name="Group 27"/>
          <p:cNvGrpSpPr>
            <a:grpSpLocks/>
          </p:cNvGrpSpPr>
          <p:nvPr/>
        </p:nvGrpSpPr>
        <p:grpSpPr bwMode="auto">
          <a:xfrm>
            <a:off x="857223" y="4737526"/>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1"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08957"/>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09444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3951701"/>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12" name="Group 19"/>
          <p:cNvGrpSpPr>
            <a:grpSpLocks/>
          </p:cNvGrpSpPr>
          <p:nvPr/>
        </p:nvGrpSpPr>
        <p:grpSpPr bwMode="auto">
          <a:xfrm>
            <a:off x="928662" y="1522809"/>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3"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4" name="Group 27"/>
          <p:cNvGrpSpPr>
            <a:grpSpLocks/>
          </p:cNvGrpSpPr>
          <p:nvPr/>
        </p:nvGrpSpPr>
        <p:grpSpPr bwMode="auto">
          <a:xfrm>
            <a:off x="857224" y="5566879"/>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5"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59476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63" name="Rectangle 43"/>
          <p:cNvSpPr>
            <a:spLocks noChangeArrowheads="1"/>
          </p:cNvSpPr>
          <p:nvPr/>
        </p:nvSpPr>
        <p:spPr bwMode="blackWhite">
          <a:xfrm>
            <a:off x="458787" y="1451371"/>
            <a:ext cx="8435975" cy="4000528"/>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untitled.bmp"/>
          <p:cNvPicPr>
            <a:picLocks noChangeAspect="1"/>
          </p:cNvPicPr>
          <p:nvPr/>
        </p:nvPicPr>
        <p:blipFill>
          <a:blip r:embed="rId2" cstate="print"/>
          <a:stretch>
            <a:fillRect/>
          </a:stretch>
        </p:blipFill>
        <p:spPr>
          <a:xfrm>
            <a:off x="4572001" y="2348506"/>
            <a:ext cx="2881319" cy="2881319"/>
          </a:xfrm>
          <a:prstGeom prst="rect">
            <a:avLst/>
          </a:prstGeom>
        </p:spPr>
      </p:pic>
      <p:pic>
        <p:nvPicPr>
          <p:cNvPr id="12" name="图片 11" descr="Token_Schlussel.jpg"/>
          <p:cNvPicPr>
            <a:picLocks noChangeAspect="1"/>
          </p:cNvPicPr>
          <p:nvPr/>
        </p:nvPicPr>
        <p:blipFill>
          <a:blip r:embed="rId3" cstate="print"/>
          <a:stretch>
            <a:fillRect/>
          </a:stretch>
        </p:blipFill>
        <p:spPr>
          <a:xfrm>
            <a:off x="4572000" y="1051911"/>
            <a:ext cx="2303574" cy="1728087"/>
          </a:xfrm>
          <a:prstGeom prst="rect">
            <a:avLst/>
          </a:prstGeom>
        </p:spPr>
      </p:pic>
      <p:sp>
        <p:nvSpPr>
          <p:cNvPr id="54274" name="Rectangle 2"/>
          <p:cNvSpPr>
            <a:spLocks noGrp="1" noChangeArrowheads="1"/>
          </p:cNvSpPr>
          <p:nvPr>
            <p:ph type="title"/>
          </p:nvPr>
        </p:nvSpPr>
        <p:spPr>
          <a:xfrm>
            <a:off x="0" y="-16"/>
            <a:ext cx="9144000" cy="1143000"/>
          </a:xfrm>
        </p:spPr>
        <p:txBody>
          <a:bodyPr/>
          <a:lstStyle/>
          <a:p>
            <a:r>
              <a:rPr lang="en-US" altLang="zh-CN" sz="4000" dirty="0">
                <a:latin typeface="Times New Roman" pitchFamily="18" charset="0"/>
                <a:ea typeface="微软雅黑" pitchFamily="34" charset="-122"/>
              </a:rPr>
              <a:t>15.6.1 </a:t>
            </a:r>
            <a:r>
              <a:rPr lang="zh-CN" altLang="en-US" sz="4000" dirty="0">
                <a:latin typeface="Times New Roman" pitchFamily="18" charset="0"/>
                <a:ea typeface="微软雅黑" pitchFamily="34" charset="-122"/>
              </a:rPr>
              <a:t>智能卡技术概述</a:t>
            </a:r>
          </a:p>
        </p:txBody>
      </p:sp>
      <p:sp>
        <p:nvSpPr>
          <p:cNvPr id="54275" name="Rectangle 3"/>
          <p:cNvSpPr>
            <a:spLocks noGrp="1" noChangeArrowheads="1"/>
          </p:cNvSpPr>
          <p:nvPr>
            <p:ph type="body" sz="half" idx="1"/>
          </p:nvPr>
        </p:nvSpPr>
        <p:spPr>
          <a:xfrm>
            <a:off x="457201" y="1600200"/>
            <a:ext cx="8472517" cy="4525963"/>
          </a:xfrm>
        </p:spPr>
        <p:txBody>
          <a:bodyPr/>
          <a:lstStyle/>
          <a:p>
            <a:pPr>
              <a:buClr>
                <a:srgbClr val="990099"/>
              </a:buClr>
              <a:buSzPct val="75000"/>
              <a:buNone/>
            </a:pPr>
            <a:endParaRPr lang="zh-CN" altLang="en-US" sz="2800" dirty="0">
              <a:solidFill>
                <a:srgbClr val="003399"/>
              </a:solidFill>
              <a:latin typeface="Times New Roman" pitchFamily="18" charset="0"/>
              <a:ea typeface="微软雅黑" pitchFamily="34" charset="-122"/>
            </a:endParaRPr>
          </a:p>
          <a:p>
            <a:pPr marL="0" lvl="1">
              <a:lnSpc>
                <a:spcPct val="120000"/>
              </a:lnSpc>
              <a:spcBef>
                <a:spcPct val="0"/>
              </a:spcBef>
              <a:buClr>
                <a:schemeClr val="accent1"/>
              </a:buClr>
              <a:buSzPct val="85000"/>
              <a:buBlip>
                <a:blip r:embed="rId4"/>
              </a:buBlip>
            </a:pPr>
            <a:r>
              <a:rPr lang="zh-CN" altLang="en-US" sz="2400" kern="1200" dirty="0">
                <a:solidFill>
                  <a:srgbClr val="003399"/>
                </a:solidFill>
                <a:latin typeface="Times New Roman" pitchFamily="18" charset="0"/>
                <a:ea typeface="微软雅黑" pitchFamily="34" charset="-122"/>
              </a:rPr>
              <a:t>令牌</a:t>
            </a:r>
          </a:p>
          <a:p>
            <a:pPr marL="0" lvl="1">
              <a:lnSpc>
                <a:spcPct val="120000"/>
              </a:lnSpc>
              <a:spcBef>
                <a:spcPct val="0"/>
              </a:spcBef>
              <a:buClr>
                <a:schemeClr val="accent1"/>
              </a:buClr>
              <a:buSzPct val="85000"/>
              <a:buBlip>
                <a:blip r:embed="rId4"/>
              </a:buBlip>
            </a:pPr>
            <a:r>
              <a:rPr lang="zh-CN" altLang="en-US" sz="2400" kern="1200" dirty="0">
                <a:solidFill>
                  <a:srgbClr val="003399"/>
                </a:solidFill>
                <a:latin typeface="Times New Roman" pitchFamily="18" charset="0"/>
                <a:ea typeface="微软雅黑" pitchFamily="34" charset="-122"/>
              </a:rPr>
              <a:t>磁卡</a:t>
            </a:r>
          </a:p>
          <a:p>
            <a:pPr marL="0" lvl="1">
              <a:lnSpc>
                <a:spcPct val="120000"/>
              </a:lnSpc>
              <a:spcBef>
                <a:spcPct val="0"/>
              </a:spcBef>
              <a:buClr>
                <a:schemeClr val="accent1"/>
              </a:buClr>
              <a:buSzPct val="85000"/>
              <a:buBlip>
                <a:blip r:embed="rId4"/>
              </a:buBlip>
            </a:pPr>
            <a:r>
              <a:rPr lang="zh-CN" altLang="en-US" sz="2400" kern="1200" dirty="0">
                <a:solidFill>
                  <a:srgbClr val="003399"/>
                </a:solidFill>
                <a:latin typeface="Times New Roman" pitchFamily="18" charset="0"/>
                <a:ea typeface="微软雅黑" pitchFamily="34" charset="-122"/>
              </a:rPr>
              <a:t>智能卡（IC卡）</a:t>
            </a:r>
            <a:endParaRPr lang="en-US" altLang="zh-CN" sz="2400" kern="1200" dirty="0">
              <a:solidFill>
                <a:srgbClr val="003399"/>
              </a:solidFill>
              <a:latin typeface="Times New Roman" pitchFamily="18" charset="0"/>
              <a:ea typeface="微软雅黑" pitchFamily="34" charset="-122"/>
            </a:endParaRPr>
          </a:p>
          <a:p>
            <a:pPr marL="0" lvl="1">
              <a:lnSpc>
                <a:spcPct val="120000"/>
              </a:lnSpc>
              <a:spcBef>
                <a:spcPct val="0"/>
              </a:spcBef>
              <a:buClr>
                <a:schemeClr val="accent1"/>
              </a:buClr>
              <a:buSzPct val="85000"/>
              <a:buNone/>
            </a:pPr>
            <a:endParaRPr lang="en-US" altLang="zh-CN" sz="2400" kern="1200" dirty="0">
              <a:solidFill>
                <a:srgbClr val="003399"/>
              </a:solidFill>
              <a:latin typeface="Times New Roman" pitchFamily="18" charset="0"/>
              <a:ea typeface="微软雅黑" pitchFamily="34" charset="-122"/>
            </a:endParaRPr>
          </a:p>
          <a:p>
            <a:pPr marL="0" lvl="1">
              <a:lnSpc>
                <a:spcPct val="120000"/>
              </a:lnSpc>
              <a:spcBef>
                <a:spcPct val="0"/>
              </a:spcBef>
              <a:buClr>
                <a:schemeClr val="accent1"/>
              </a:buClr>
              <a:buSzPct val="85000"/>
              <a:buNone/>
            </a:pPr>
            <a:endParaRPr lang="zh-CN" altLang="en-US" sz="2400" kern="1200" dirty="0">
              <a:solidFill>
                <a:srgbClr val="003399"/>
              </a:solidFill>
              <a:latin typeface="Times New Roman" pitchFamily="18" charset="0"/>
              <a:ea typeface="微软雅黑" pitchFamily="34" charset="-122"/>
            </a:endParaRPr>
          </a:p>
          <a:p>
            <a:pPr>
              <a:buClr>
                <a:srgbClr val="990099"/>
              </a:buClr>
              <a:buSzPct val="75000"/>
              <a:buNone/>
            </a:pPr>
            <a:endParaRPr lang="zh-CN" altLang="en-US" sz="2400" dirty="0">
              <a:solidFill>
                <a:srgbClr val="003399"/>
              </a:solidFill>
              <a:latin typeface="Times New Roman" pitchFamily="18" charset="0"/>
              <a:ea typeface="微软雅黑" pitchFamily="34" charset="-122"/>
              <a:sym typeface="Arial" pitchFamily="34" charset="0"/>
            </a:endParaRPr>
          </a:p>
          <a:p>
            <a:pPr marL="0" lvl="1">
              <a:lnSpc>
                <a:spcPct val="120000"/>
              </a:lnSpc>
              <a:spcBef>
                <a:spcPts val="600"/>
              </a:spcBef>
              <a:spcAft>
                <a:spcPts val="600"/>
              </a:spcAft>
              <a:buClr>
                <a:schemeClr val="accent1"/>
              </a:buClr>
              <a:buSzPct val="85000"/>
              <a:buBlip>
                <a:blip r:embed="rId4"/>
              </a:buBlip>
            </a:pPr>
            <a:r>
              <a:rPr lang="zh-CN" altLang="en-US" sz="2400" kern="1200" dirty="0">
                <a:solidFill>
                  <a:srgbClr val="003399"/>
                </a:solidFill>
                <a:latin typeface="Times New Roman" pitchFamily="18" charset="0"/>
                <a:ea typeface="微软雅黑" pitchFamily="34" charset="-122"/>
              </a:rPr>
              <a:t>嵌有磁条的塑卡数据易于被转录</a:t>
            </a:r>
          </a:p>
          <a:p>
            <a:pPr marL="0" lvl="1">
              <a:lnSpc>
                <a:spcPct val="120000"/>
              </a:lnSpc>
              <a:spcBef>
                <a:spcPts val="600"/>
              </a:spcBef>
              <a:spcAft>
                <a:spcPts val="600"/>
              </a:spcAft>
              <a:buClr>
                <a:schemeClr val="accent1"/>
              </a:buClr>
              <a:buSzPct val="85000"/>
              <a:buBlip>
                <a:blip r:embed="rId4"/>
              </a:buBlip>
            </a:pPr>
            <a:r>
              <a:rPr lang="zh-CN" altLang="en-US" sz="2400" kern="1200" dirty="0">
                <a:solidFill>
                  <a:srgbClr val="003399"/>
                </a:solidFill>
                <a:latin typeface="Times New Roman" pitchFamily="18" charset="0"/>
                <a:ea typeface="微软雅黑" pitchFamily="34" charset="-122"/>
              </a:rPr>
              <a:t>智能卡将微处理器芯片嵌在塑卡上代替无源存储磁条，安全性比无源卡有了很大提高。</a:t>
            </a:r>
          </a:p>
        </p:txBody>
      </p:sp>
      <p:sp>
        <p:nvSpPr>
          <p:cNvPr id="54277" name="AutoShape 5"/>
          <p:cNvSpPr>
            <a:spLocks/>
          </p:cNvSpPr>
          <p:nvPr/>
        </p:nvSpPr>
        <p:spPr bwMode="auto">
          <a:xfrm>
            <a:off x="3000364" y="2571744"/>
            <a:ext cx="288925" cy="722312"/>
          </a:xfrm>
          <a:prstGeom prst="rightBrace">
            <a:avLst>
              <a:gd name="adj1" fmla="val 24954"/>
              <a:gd name="adj2" fmla="val 50000"/>
            </a:avLst>
          </a:prstGeom>
          <a:gradFill flip="none" rotWithShape="1">
            <a:gsLst>
              <a:gs pos="0">
                <a:srgbClr val="F8F8F8">
                  <a:shade val="30000"/>
                  <a:satMod val="115000"/>
                </a:srgbClr>
              </a:gs>
              <a:gs pos="50000">
                <a:srgbClr val="F8F8F8">
                  <a:shade val="67500"/>
                  <a:satMod val="115000"/>
                </a:srgbClr>
              </a:gs>
              <a:gs pos="100000">
                <a:srgbClr val="F8F8F8">
                  <a:shade val="100000"/>
                  <a:satMod val="115000"/>
                </a:srgbClr>
              </a:gs>
            </a:gsLst>
            <a:lin ang="10800000" scaled="1"/>
            <a:tileRect/>
          </a:gradFill>
          <a:ln w="25400" cap="flat" cmpd="sng">
            <a:solidFill>
              <a:schemeClr val="accent6">
                <a:lumMod val="75000"/>
              </a:schemeClr>
            </a:solidFill>
            <a:round/>
            <a:headEnd/>
            <a:tailEnd/>
          </a:ln>
          <a:effectLst/>
        </p:spPr>
        <p:txBody>
          <a:bodyPr wrap="none" anchor="ctr"/>
          <a:lstStyle/>
          <a:p>
            <a:pPr algn="ctr" eaLnBrk="0" hangingPunct="0"/>
            <a:endParaRPr lang="zh-CN" altLang="en-US" sz="1400">
              <a:latin typeface="Times New Roman" pitchFamily="18" charset="0"/>
              <a:ea typeface="微软雅黑" pitchFamily="34" charset="-122"/>
            </a:endParaRPr>
          </a:p>
        </p:txBody>
      </p:sp>
      <p:sp>
        <p:nvSpPr>
          <p:cNvPr id="54278" name="Rectangle 6"/>
          <p:cNvSpPr>
            <a:spLocks noChangeArrowheads="1"/>
          </p:cNvSpPr>
          <p:nvPr/>
        </p:nvSpPr>
        <p:spPr bwMode="auto">
          <a:xfrm>
            <a:off x="3500430" y="2714620"/>
            <a:ext cx="928694" cy="400110"/>
          </a:xfrm>
          <a:prstGeom prst="rect">
            <a:avLst/>
          </a:prstGeom>
          <a:solidFill>
            <a:srgbClr val="F8F8F8">
              <a:alpha val="50000"/>
            </a:srgbClr>
          </a:solidFill>
          <a:ln w="9525">
            <a:noFill/>
            <a:miter lim="800000"/>
            <a:headEnd/>
            <a:tailEnd/>
          </a:ln>
          <a:effectLst/>
        </p:spPr>
        <p:txBody>
          <a:bodyPr wrap="square" anchor="ctr">
            <a:spAutoFit/>
          </a:bodyPr>
          <a:lstStyle/>
          <a:p>
            <a:pPr algn="ctr" eaLnBrk="0" hangingPunct="0"/>
            <a:r>
              <a:rPr lang="en-US" sz="2000" b="1" dirty="0">
                <a:solidFill>
                  <a:srgbClr val="C00000"/>
                </a:solidFill>
                <a:latin typeface="Times New Roman" pitchFamily="18" charset="0"/>
                <a:ea typeface="微软雅黑" pitchFamily="34" charset="-122"/>
              </a:rPr>
              <a:t>ID</a:t>
            </a:r>
            <a:r>
              <a:rPr lang="zh-CN" altLang="en-US" sz="2000" b="1" dirty="0">
                <a:solidFill>
                  <a:srgbClr val="C00000"/>
                </a:solidFill>
                <a:latin typeface="Times New Roman" pitchFamily="18" charset="0"/>
                <a:ea typeface="微软雅黑" pitchFamily="34" charset="-122"/>
              </a:rPr>
              <a:t>卡</a:t>
            </a:r>
          </a:p>
        </p:txBody>
      </p:sp>
      <p:sp>
        <p:nvSpPr>
          <p:cNvPr id="9" name="AutoShape 5"/>
          <p:cNvSpPr>
            <a:spLocks noChangeArrowheads="1"/>
          </p:cNvSpPr>
          <p:nvPr/>
        </p:nvSpPr>
        <p:spPr bwMode="auto">
          <a:xfrm>
            <a:off x="214282" y="1357298"/>
            <a:ext cx="314327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身份认证的工具</a:t>
            </a:r>
          </a:p>
        </p:txBody>
      </p:sp>
      <p:sp>
        <p:nvSpPr>
          <p:cNvPr id="10" name="AutoShape 5"/>
          <p:cNvSpPr>
            <a:spLocks noChangeArrowheads="1"/>
          </p:cNvSpPr>
          <p:nvPr/>
        </p:nvSpPr>
        <p:spPr bwMode="auto">
          <a:xfrm>
            <a:off x="214282" y="4000504"/>
            <a:ext cx="307183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磁卡与智能卡的比较</a:t>
            </a:r>
          </a:p>
        </p:txBody>
      </p:sp>
      <p:pic>
        <p:nvPicPr>
          <p:cNvPr id="14" name="图片 13" descr="01300000165488122309415576748.jpg"/>
          <p:cNvPicPr>
            <a:picLocks noChangeAspect="1"/>
          </p:cNvPicPr>
          <p:nvPr/>
        </p:nvPicPr>
        <p:blipFill>
          <a:blip r:embed="rId5" cstate="print"/>
          <a:stretch>
            <a:fillRect/>
          </a:stretch>
        </p:blipFill>
        <p:spPr>
          <a:xfrm>
            <a:off x="6877056" y="1051911"/>
            <a:ext cx="2194911" cy="2194911"/>
          </a:xfrm>
          <a:prstGeom prst="rect">
            <a:avLst/>
          </a:prstGeom>
        </p:spPr>
      </p:pic>
    </p:spTree>
  </p:cSld>
  <p:clrMapOvr>
    <a:masterClrMapping/>
  </p:clrMapOvr>
  <p:transition>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24"/>
            <a:ext cx="9143999" cy="1143000"/>
          </a:xfrm>
        </p:spPr>
        <p:txBody>
          <a:bodyPr/>
          <a:lstStyle/>
          <a:p>
            <a:r>
              <a:rPr lang="en-US" altLang="zh-CN" sz="4000" dirty="0">
                <a:latin typeface="Times New Roman" pitchFamily="18" charset="0"/>
                <a:ea typeface="微软雅黑" pitchFamily="34" charset="-122"/>
              </a:rPr>
              <a:t>15.6.2 </a:t>
            </a:r>
            <a:r>
              <a:rPr lang="zh-CN" altLang="en-US" sz="4000" dirty="0">
                <a:latin typeface="Times New Roman" pitchFamily="18" charset="0"/>
                <a:ea typeface="微软雅黑" pitchFamily="34" charset="-122"/>
              </a:rPr>
              <a:t>智能卡的工作原理框图</a:t>
            </a:r>
          </a:p>
        </p:txBody>
      </p:sp>
      <p:pic>
        <p:nvPicPr>
          <p:cNvPr id="55299" name="Picture 3"/>
          <p:cNvPicPr>
            <a:picLocks noGrp="1" noChangeAspect="1" noChangeArrowheads="1"/>
          </p:cNvPicPr>
          <p:nvPr>
            <p:ph idx="1"/>
          </p:nvPr>
        </p:nvPicPr>
        <p:blipFill>
          <a:blip r:embed="rId2" cstate="print">
            <a:clrChange>
              <a:clrFrom>
                <a:srgbClr val="CCE8CF"/>
              </a:clrFrom>
              <a:clrTo>
                <a:srgbClr val="CCE8CF">
                  <a:alpha val="0"/>
                </a:srgbClr>
              </a:clrTo>
            </a:clrChange>
          </a:blip>
          <a:srcRect/>
          <a:stretch>
            <a:fillRect/>
          </a:stretch>
        </p:blipFill>
        <p:spPr>
          <a:xfrm>
            <a:off x="432198" y="1102098"/>
            <a:ext cx="8001056" cy="5755902"/>
          </a:xfrm>
          <a:noFill/>
          <a:ln/>
        </p:spPr>
      </p:pic>
      <p:sp>
        <p:nvSpPr>
          <p:cNvPr id="4" name="矩形 3"/>
          <p:cNvSpPr/>
          <p:nvPr/>
        </p:nvSpPr>
        <p:spPr bwMode="auto">
          <a:xfrm>
            <a:off x="2699142" y="2996802"/>
            <a:ext cx="1872858" cy="1368627"/>
          </a:xfrm>
          <a:prstGeom prst="rect">
            <a:avLst/>
          </a:prstGeom>
          <a:noFill/>
          <a:ln w="12700" cap="flat" cmpd="sng" algn="ctr">
            <a:solidFill>
              <a:schemeClr val="bg2">
                <a:lumMod val="20000"/>
                <a:lumOff val="80000"/>
              </a:schemeClr>
            </a:solidFill>
            <a:prstDash val="solid"/>
            <a:round/>
            <a:headEnd type="none" w="med" len="med"/>
            <a:tailEnd type="none" w="med" len="sm"/>
          </a:ln>
          <a:effectLst>
            <a:glow rad="228600">
              <a:srgbClr val="002060">
                <a:alpha val="40000"/>
              </a:srgbClr>
            </a:glo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
        <p:nvSpPr>
          <p:cNvPr id="5" name="矩形 4"/>
          <p:cNvSpPr/>
          <p:nvPr/>
        </p:nvSpPr>
        <p:spPr bwMode="auto">
          <a:xfrm>
            <a:off x="2194912" y="1195977"/>
            <a:ext cx="3169451" cy="1512693"/>
          </a:xfrm>
          <a:prstGeom prst="rect">
            <a:avLst/>
          </a:prstGeom>
          <a:noFill/>
          <a:ln w="12700" cap="flat" cmpd="sng" algn="ctr">
            <a:solidFill>
              <a:schemeClr val="bg1"/>
            </a:solidFill>
            <a:prstDash val="solid"/>
            <a:round/>
            <a:headEnd type="none" w="med" len="med"/>
            <a:tailEnd type="none" w="med" len="sm"/>
          </a:ln>
          <a:effectLst>
            <a:glow rad="228600">
              <a:schemeClr val="accent1">
                <a:satMod val="175000"/>
                <a:alpha val="40000"/>
              </a:schemeClr>
            </a:glo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
        <p:nvSpPr>
          <p:cNvPr id="6" name="矩形 5"/>
          <p:cNvSpPr/>
          <p:nvPr/>
        </p:nvSpPr>
        <p:spPr bwMode="auto">
          <a:xfrm>
            <a:off x="5796562" y="1195977"/>
            <a:ext cx="2737253" cy="4898244"/>
          </a:xfrm>
          <a:prstGeom prst="rect">
            <a:avLst/>
          </a:prstGeom>
          <a:noFill/>
          <a:ln w="12700" cap="flat" cmpd="sng" algn="ctr">
            <a:solidFill>
              <a:schemeClr val="bg2">
                <a:lumMod val="20000"/>
                <a:lumOff val="80000"/>
              </a:schemeClr>
            </a:solidFill>
            <a:prstDash val="solid"/>
            <a:round/>
            <a:headEnd type="none" w="med" len="med"/>
            <a:tailEnd type="none" w="med" len="sm"/>
          </a:ln>
          <a:effectLst>
            <a:glow rad="228600">
              <a:srgbClr val="00B050">
                <a:alpha val="40000"/>
              </a:srgbClr>
            </a:glo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
        <p:nvSpPr>
          <p:cNvPr id="8" name="椭圆 7"/>
          <p:cNvSpPr/>
          <p:nvPr/>
        </p:nvSpPr>
        <p:spPr bwMode="auto">
          <a:xfrm>
            <a:off x="5580462" y="6238287"/>
            <a:ext cx="2377089" cy="619713"/>
          </a:xfrm>
          <a:prstGeom prst="ellipse">
            <a:avLst/>
          </a:prstGeom>
          <a:noFill/>
          <a:ln w="12700" cap="flat" cmpd="sng" algn="ctr">
            <a:solidFill>
              <a:schemeClr val="bg1"/>
            </a:solidFill>
            <a:prstDash val="solid"/>
            <a:round/>
            <a:headEnd type="none" w="med" len="med"/>
            <a:tailEnd type="none" w="med" len="sm"/>
          </a:ln>
          <a:effectLst>
            <a:glow rad="101600">
              <a:srgbClr val="FF0000">
                <a:alpha val="40000"/>
              </a:srgbClr>
            </a:glo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5"/>
          <p:cNvSpPr>
            <a:spLocks noGrp="1" noChangeArrowheads="1"/>
          </p:cNvSpPr>
          <p:nvPr>
            <p:ph type="title" idx="4294967295"/>
          </p:nvPr>
        </p:nvSpPr>
        <p:spPr>
          <a:xfrm>
            <a:off x="0" y="-24"/>
            <a:ext cx="9144000" cy="1143000"/>
          </a:xfrm>
        </p:spPr>
        <p:txBody>
          <a:bodyPr/>
          <a:lstStyle/>
          <a:p>
            <a:r>
              <a:rPr lang="en-US" altLang="zh-CN" sz="4000" dirty="0">
                <a:latin typeface="Times New Roman" pitchFamily="18" charset="0"/>
                <a:ea typeface="微软雅黑" pitchFamily="34" charset="-122"/>
              </a:rPr>
              <a:t>15.1.2 </a:t>
            </a:r>
            <a:r>
              <a:rPr lang="zh-CN" altLang="en-US" sz="4000" dirty="0">
                <a:latin typeface="Times New Roman" pitchFamily="18" charset="0"/>
                <a:ea typeface="微软雅黑" pitchFamily="34" charset="-122"/>
              </a:rPr>
              <a:t>身份证明系统的组成</a:t>
            </a:r>
          </a:p>
        </p:txBody>
      </p:sp>
      <p:pic>
        <p:nvPicPr>
          <p:cNvPr id="10245" name="Picture 5"/>
          <p:cNvPicPr>
            <a:picLocks noChangeAspect="1" noChangeArrowheads="1"/>
          </p:cNvPicPr>
          <p:nvPr/>
        </p:nvPicPr>
        <p:blipFill>
          <a:blip r:embed="rId2" cstate="print"/>
          <a:srcRect/>
          <a:stretch>
            <a:fillRect/>
          </a:stretch>
        </p:blipFill>
        <p:spPr bwMode="auto">
          <a:xfrm>
            <a:off x="4357686" y="4000504"/>
            <a:ext cx="4572000" cy="2727033"/>
          </a:xfrm>
          <a:prstGeom prst="rect">
            <a:avLst/>
          </a:prstGeom>
          <a:noFill/>
          <a:ln w="9525">
            <a:noFill/>
            <a:miter lim="800000"/>
            <a:headEnd/>
            <a:tailEnd/>
          </a:ln>
          <a:effectLst/>
        </p:spPr>
      </p:pic>
      <p:sp>
        <p:nvSpPr>
          <p:cNvPr id="37" name="AutoShape 10"/>
          <p:cNvSpPr>
            <a:spLocks noChangeArrowheads="1"/>
          </p:cNvSpPr>
          <p:nvPr/>
        </p:nvSpPr>
        <p:spPr bwMode="gray">
          <a:xfrm>
            <a:off x="3286116" y="1208126"/>
            <a:ext cx="5356800" cy="54074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sz="2400" b="0">
              <a:solidFill>
                <a:srgbClr val="003399"/>
              </a:solidFill>
              <a:latin typeface="Times New Roman" pitchFamily="18" charset="0"/>
              <a:ea typeface="微软雅黑" pitchFamily="34" charset="-122"/>
            </a:endParaRPr>
          </a:p>
        </p:txBody>
      </p:sp>
      <p:sp>
        <p:nvSpPr>
          <p:cNvPr id="36" name="矩形 35"/>
          <p:cNvSpPr/>
          <p:nvPr/>
        </p:nvSpPr>
        <p:spPr>
          <a:xfrm>
            <a:off x="3311178" y="1259633"/>
            <a:ext cx="2096593" cy="461665"/>
          </a:xfrm>
          <a:prstGeom prst="rect">
            <a:avLst/>
          </a:prstGeom>
        </p:spPr>
        <p:txBody>
          <a:bodyPr wrap="square">
            <a:spAutoFit/>
          </a:bodyPr>
          <a:lstStyle/>
          <a:p>
            <a:r>
              <a:rPr lang="zh-CN" altLang="en-US" sz="2400" dirty="0">
                <a:solidFill>
                  <a:srgbClr val="003399"/>
                </a:solidFill>
                <a:latin typeface="Times New Roman" pitchFamily="18" charset="0"/>
                <a:ea typeface="微软雅黑" pitchFamily="34" charset="-122"/>
              </a:rPr>
              <a:t>出示证件的人</a:t>
            </a:r>
          </a:p>
        </p:txBody>
      </p:sp>
      <p:grpSp>
        <p:nvGrpSpPr>
          <p:cNvPr id="39" name="Group 14"/>
          <p:cNvGrpSpPr>
            <a:grpSpLocks/>
          </p:cNvGrpSpPr>
          <p:nvPr/>
        </p:nvGrpSpPr>
        <p:grpSpPr bwMode="auto">
          <a:xfrm>
            <a:off x="539399" y="1185931"/>
            <a:ext cx="2675268" cy="576000"/>
            <a:chOff x="4326" y="1152"/>
            <a:chExt cx="408" cy="402"/>
          </a:xfrm>
        </p:grpSpPr>
        <p:sp>
          <p:nvSpPr>
            <p:cNvPr id="40" name="AutoShape 15"/>
            <p:cNvSpPr>
              <a:spLocks noChangeArrowheads="1"/>
            </p:cNvSpPr>
            <p:nvPr/>
          </p:nvSpPr>
          <p:spPr bwMode="gray">
            <a:xfrm>
              <a:off x="4326" y="1152"/>
              <a:ext cx="408"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tabLst/>
                <a:defRPr/>
              </a:pPr>
              <a:r>
                <a:rPr lang="zh-CN" altLang="en-US"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示证者</a:t>
              </a:r>
              <a:r>
                <a:rPr lang="en-US" altLang="zh-CN"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P(</a:t>
              </a:r>
              <a:r>
                <a:rPr lang="en-US" altLang="zh-CN" sz="2400" b="1" kern="0" dirty="0" err="1">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Prover</a:t>
              </a:r>
              <a:r>
                <a:rPr lang="en-US" altLang="zh-CN"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a:t>
              </a:r>
            </a:p>
          </p:txBody>
        </p:sp>
        <p:sp>
          <p:nvSpPr>
            <p:cNvPr id="41"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itchFamily="18" charset="0"/>
                <a:ea typeface="微软雅黑" pitchFamily="34" charset="-122"/>
              </a:endParaRPr>
            </a:p>
          </p:txBody>
        </p:sp>
      </p:grpSp>
      <p:sp>
        <p:nvSpPr>
          <p:cNvPr id="45" name="AutoShape 10"/>
          <p:cNvSpPr>
            <a:spLocks noChangeArrowheads="1"/>
          </p:cNvSpPr>
          <p:nvPr/>
        </p:nvSpPr>
        <p:spPr bwMode="gray">
          <a:xfrm>
            <a:off x="3286116" y="1928802"/>
            <a:ext cx="5356800" cy="54074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sz="2400" b="0">
              <a:solidFill>
                <a:srgbClr val="003399"/>
              </a:solidFill>
              <a:latin typeface="Times New Roman" pitchFamily="18" charset="0"/>
              <a:ea typeface="微软雅黑" pitchFamily="34" charset="-122"/>
            </a:endParaRPr>
          </a:p>
        </p:txBody>
      </p:sp>
      <p:sp>
        <p:nvSpPr>
          <p:cNvPr id="44" name="矩形 43"/>
          <p:cNvSpPr/>
          <p:nvPr/>
        </p:nvSpPr>
        <p:spPr>
          <a:xfrm>
            <a:off x="3334623" y="1980309"/>
            <a:ext cx="4057922" cy="461665"/>
          </a:xfrm>
          <a:prstGeom prst="rect">
            <a:avLst/>
          </a:prstGeom>
        </p:spPr>
        <p:txBody>
          <a:bodyPr wrap="square">
            <a:spAutoFit/>
          </a:bodyPr>
          <a:lstStyle/>
          <a:p>
            <a:r>
              <a:rPr lang="zh-CN" altLang="en-US" sz="2400" dirty="0">
                <a:solidFill>
                  <a:srgbClr val="003399"/>
                </a:solidFill>
                <a:latin typeface="Times New Roman" pitchFamily="18" charset="0"/>
                <a:ea typeface="微软雅黑" pitchFamily="34" charset="-122"/>
              </a:rPr>
              <a:t>检验证件的合法性和正确性</a:t>
            </a:r>
          </a:p>
        </p:txBody>
      </p:sp>
      <p:grpSp>
        <p:nvGrpSpPr>
          <p:cNvPr id="47" name="Group 14"/>
          <p:cNvGrpSpPr>
            <a:grpSpLocks/>
          </p:cNvGrpSpPr>
          <p:nvPr/>
        </p:nvGrpSpPr>
        <p:grpSpPr bwMode="auto">
          <a:xfrm>
            <a:off x="500066" y="1906607"/>
            <a:ext cx="2714611" cy="576000"/>
            <a:chOff x="4320" y="1152"/>
            <a:chExt cx="414" cy="402"/>
          </a:xfrm>
        </p:grpSpPr>
        <p:sp>
          <p:nvSpPr>
            <p:cNvPr id="48"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tabLst/>
                <a:defRPr/>
              </a:pPr>
              <a:r>
                <a:rPr lang="zh-CN" altLang="en-US"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验证者</a:t>
              </a:r>
              <a:r>
                <a:rPr lang="en-US" altLang="zh-CN"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V(Verifier)</a:t>
              </a:r>
            </a:p>
          </p:txBody>
        </p:sp>
        <p:sp>
          <p:nvSpPr>
            <p:cNvPr id="49"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itchFamily="18" charset="0"/>
                <a:ea typeface="微软雅黑" pitchFamily="34" charset="-122"/>
              </a:endParaRPr>
            </a:p>
          </p:txBody>
        </p:sp>
      </p:grpSp>
      <p:sp>
        <p:nvSpPr>
          <p:cNvPr id="53" name="AutoShape 10"/>
          <p:cNvSpPr>
            <a:spLocks noChangeArrowheads="1"/>
          </p:cNvSpPr>
          <p:nvPr/>
        </p:nvSpPr>
        <p:spPr bwMode="gray">
          <a:xfrm>
            <a:off x="3286116" y="2589443"/>
            <a:ext cx="5357850" cy="540743"/>
          </a:xfrm>
          <a:prstGeom prst="homePlate">
            <a:avLst>
              <a:gd name="adj" fmla="val 26172"/>
            </a:avLst>
          </a:prstGeom>
          <a:solidFill>
            <a:schemeClr val="bg1"/>
          </a:solidFill>
          <a:ln w="9525" algn="ctr">
            <a:solidFill>
              <a:srgbClr val="002060"/>
            </a:solidFill>
            <a:miter lim="800000"/>
            <a:headEnd/>
            <a:tailEnd/>
          </a:ln>
          <a:effectLst/>
        </p:spPr>
        <p:txBody>
          <a:bodyPr wrap="none" anchor="ctr"/>
          <a:lstStyle/>
          <a:p>
            <a:endParaRPr lang="zh-CN" altLang="en-US" sz="2400" b="0">
              <a:solidFill>
                <a:srgbClr val="003399"/>
              </a:solidFill>
              <a:latin typeface="Times New Roman" pitchFamily="18" charset="0"/>
              <a:ea typeface="微软雅黑" pitchFamily="34" charset="-122"/>
            </a:endParaRPr>
          </a:p>
        </p:txBody>
      </p:sp>
      <p:sp>
        <p:nvSpPr>
          <p:cNvPr id="52" name="矩形 51"/>
          <p:cNvSpPr/>
          <p:nvPr/>
        </p:nvSpPr>
        <p:spPr>
          <a:xfrm>
            <a:off x="3346749" y="2640950"/>
            <a:ext cx="5072402" cy="461665"/>
          </a:xfrm>
          <a:prstGeom prst="rect">
            <a:avLst/>
          </a:prstGeom>
        </p:spPr>
        <p:txBody>
          <a:bodyPr wrap="square">
            <a:spAutoFit/>
          </a:bodyPr>
          <a:lstStyle/>
          <a:p>
            <a:r>
              <a:rPr lang="zh-CN" altLang="en-US" sz="2400" dirty="0">
                <a:solidFill>
                  <a:srgbClr val="003399"/>
                </a:solidFill>
                <a:latin typeface="Times New Roman" pitchFamily="18" charset="0"/>
                <a:ea typeface="微软雅黑" pitchFamily="34" charset="-122"/>
              </a:rPr>
              <a:t>窃听并伪装示证者骗取验证者的信任</a:t>
            </a:r>
          </a:p>
        </p:txBody>
      </p:sp>
      <p:grpSp>
        <p:nvGrpSpPr>
          <p:cNvPr id="55" name="Group 14"/>
          <p:cNvGrpSpPr>
            <a:grpSpLocks/>
          </p:cNvGrpSpPr>
          <p:nvPr/>
        </p:nvGrpSpPr>
        <p:grpSpPr bwMode="auto">
          <a:xfrm>
            <a:off x="500066" y="2567248"/>
            <a:ext cx="2714611" cy="576000"/>
            <a:chOff x="4320" y="1152"/>
            <a:chExt cx="414" cy="402"/>
          </a:xfrm>
        </p:grpSpPr>
        <p:sp>
          <p:nvSpPr>
            <p:cNvPr id="56"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headEnd/>
              <a:tailEnd/>
            </a:ln>
            <a:effectLst>
              <a:outerShdw dist="53882" dir="2700000"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tabLst/>
                <a:defRPr/>
              </a:pPr>
              <a:r>
                <a:rPr lang="zh-CN" altLang="en-US"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攻击者</a:t>
              </a:r>
              <a:r>
                <a:rPr lang="en-US" altLang="zh-CN"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A(Attacker</a:t>
              </a:r>
              <a:r>
                <a:rPr lang="zh-CN" altLang="en-US" sz="2400" b="1" kern="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a:t>
              </a:r>
            </a:p>
          </p:txBody>
        </p:sp>
        <p:sp>
          <p:nvSpPr>
            <p:cNvPr id="57" name="Freeform 16"/>
            <p:cNvSpPr>
              <a:spLocks/>
            </p:cNvSpPr>
            <p:nvPr/>
          </p:nvSpPr>
          <p:spPr bwMode="gray">
            <a:xfrm>
              <a:off x="4346" y="1178"/>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noProof="0">
                <a:ln>
                  <a:noFill/>
                </a:ln>
                <a:solidFill>
                  <a:sysClr val="windowText" lastClr="000000"/>
                </a:solidFill>
                <a:effectLst/>
                <a:uLnTx/>
                <a:uFillTx/>
                <a:latin typeface="Times New Roman" pitchFamily="18" charset="0"/>
                <a:ea typeface="微软雅黑" pitchFamily="34" charset="-122"/>
              </a:endParaRPr>
            </a:p>
          </p:txBody>
        </p:sp>
      </p:grpSp>
      <p:sp>
        <p:nvSpPr>
          <p:cNvPr id="58" name="AutoShape 7"/>
          <p:cNvSpPr>
            <a:spLocks noChangeArrowheads="1"/>
          </p:cNvSpPr>
          <p:nvPr/>
        </p:nvSpPr>
        <p:spPr bwMode="auto">
          <a:xfrm>
            <a:off x="571472" y="3286124"/>
            <a:ext cx="8072494" cy="642942"/>
          </a:xfrm>
          <a:prstGeom prst="roundRect">
            <a:avLst>
              <a:gd name="adj" fmla="val 13745"/>
            </a:avLst>
          </a:prstGeom>
          <a:solidFill>
            <a:schemeClr val="bg1"/>
          </a:solidFill>
          <a:ln w="31750">
            <a:solidFill>
              <a:srgbClr val="FF6600"/>
            </a:solidFill>
            <a:round/>
            <a:headEnd/>
            <a:tailEnd/>
          </a:ln>
          <a:effectLst/>
        </p:spPr>
        <p:txBody>
          <a:bodyPr vert="horz" wrap="none" anchor="ctr"/>
          <a:lstStyle/>
          <a:p>
            <a:pPr eaLnBrk="0" hangingPunct="0">
              <a:lnSpc>
                <a:spcPct val="80000"/>
              </a:lnSpc>
              <a:spcBef>
                <a:spcPct val="20000"/>
              </a:spcBef>
              <a:buBlip>
                <a:blip r:embed="rId3"/>
              </a:buBlip>
              <a:defRPr/>
            </a:pPr>
            <a:r>
              <a:rPr lang="zh-CN" altLang="en-US" sz="2600" kern="0" dirty="0">
                <a:solidFill>
                  <a:srgbClr val="003399"/>
                </a:solidFill>
                <a:latin typeface="Times New Roman" pitchFamily="18" charset="0"/>
                <a:ea typeface="微软雅黑" pitchFamily="34" charset="-122"/>
              </a:rPr>
              <a:t>必要时，有第四方参与，即</a:t>
            </a:r>
            <a:r>
              <a:rPr lang="zh-CN" altLang="en-US" sz="2600" kern="0" dirty="0">
                <a:solidFill>
                  <a:srgbClr val="C00000"/>
                </a:solidFill>
                <a:latin typeface="Times New Roman" pitchFamily="18" charset="0"/>
                <a:ea typeface="微软雅黑" pitchFamily="34" charset="-122"/>
              </a:rPr>
              <a:t>可信者</a:t>
            </a:r>
            <a:r>
              <a:rPr lang="zh-CN" altLang="en-US" sz="2600" kern="0" dirty="0">
                <a:solidFill>
                  <a:srgbClr val="003399"/>
                </a:solidFill>
                <a:latin typeface="Times New Roman" pitchFamily="18" charset="0"/>
                <a:ea typeface="微软雅黑" pitchFamily="34" charset="-122"/>
              </a:rPr>
              <a:t>，参与纠纷调解。</a:t>
            </a:r>
          </a:p>
        </p:txBody>
      </p:sp>
      <p:grpSp>
        <p:nvGrpSpPr>
          <p:cNvPr id="61" name="组合 60"/>
          <p:cNvGrpSpPr/>
          <p:nvPr/>
        </p:nvGrpSpPr>
        <p:grpSpPr>
          <a:xfrm>
            <a:off x="500034" y="4143380"/>
            <a:ext cx="3643338" cy="2521339"/>
            <a:chOff x="142844" y="4214818"/>
            <a:chExt cx="5373923" cy="2521339"/>
          </a:xfrm>
        </p:grpSpPr>
        <p:sp>
          <p:nvSpPr>
            <p:cNvPr id="59" name="AutoShape 7"/>
            <p:cNvSpPr>
              <a:spLocks noChangeArrowheads="1"/>
            </p:cNvSpPr>
            <p:nvPr/>
          </p:nvSpPr>
          <p:spPr bwMode="auto">
            <a:xfrm>
              <a:off x="142844" y="4214818"/>
              <a:ext cx="5373923" cy="2357430"/>
            </a:xfrm>
            <a:prstGeom prst="roundRect">
              <a:avLst>
                <a:gd name="adj" fmla="val 13745"/>
              </a:avLst>
            </a:prstGeom>
            <a:solidFill>
              <a:schemeClr val="bg1"/>
            </a:solidFill>
            <a:ln w="31750">
              <a:solidFill>
                <a:srgbClr val="FF6600"/>
              </a:solidFill>
              <a:round/>
              <a:headEnd/>
              <a:tailEnd/>
            </a:ln>
            <a:effectLst/>
          </p:spPr>
          <p:txBody>
            <a:bodyPr vert="horz" wrap="none" anchor="ctr"/>
            <a:lstStyle/>
            <a:p>
              <a:pPr eaLnBrk="0" hangingPunct="0">
                <a:lnSpc>
                  <a:spcPct val="80000"/>
                </a:lnSpc>
                <a:spcBef>
                  <a:spcPct val="20000"/>
                </a:spcBef>
                <a:buBlip>
                  <a:blip r:embed="rId3"/>
                </a:buBlip>
                <a:defRPr/>
              </a:pPr>
              <a:endParaRPr lang="zh-CN" altLang="en-US" sz="2600" kern="0" dirty="0">
                <a:solidFill>
                  <a:srgbClr val="002060"/>
                </a:solidFill>
                <a:latin typeface="Times New Roman" pitchFamily="18" charset="0"/>
                <a:ea typeface="微软雅黑" pitchFamily="34" charset="-122"/>
              </a:endParaRPr>
            </a:p>
          </p:txBody>
        </p:sp>
        <p:sp>
          <p:nvSpPr>
            <p:cNvPr id="60" name="TextBox 59"/>
            <p:cNvSpPr txBox="1"/>
            <p:nvPr/>
          </p:nvSpPr>
          <p:spPr>
            <a:xfrm>
              <a:off x="142844" y="4286256"/>
              <a:ext cx="5163181" cy="2449901"/>
            </a:xfrm>
            <a:prstGeom prst="rect">
              <a:avLst/>
            </a:prstGeom>
            <a:noFill/>
          </p:spPr>
          <p:txBody>
            <a:bodyPr wrap="square" rtlCol="0">
              <a:spAutoFit/>
            </a:bodyPr>
            <a:lstStyle/>
            <a:p>
              <a:pPr lvl="0" eaLnBrk="0" hangingPunct="0">
                <a:spcBef>
                  <a:spcPct val="20000"/>
                </a:spcBef>
                <a:buBlip>
                  <a:blip r:embed="rId3"/>
                </a:buBlip>
                <a:defRPr/>
              </a:pPr>
              <a:r>
                <a:rPr lang="zh-CN" altLang="en-US" sz="2600" kern="0" dirty="0">
                  <a:solidFill>
                    <a:srgbClr val="003399"/>
                  </a:solidFill>
                  <a:latin typeface="Times New Roman" pitchFamily="18" charset="0"/>
                  <a:ea typeface="微软雅黑" pitchFamily="34" charset="-122"/>
                </a:rPr>
                <a:t>身份认证具有实时性，证实实体本身；</a:t>
              </a:r>
              <a:endParaRPr lang="en-US" altLang="zh-CN" sz="2600" kern="0" dirty="0">
                <a:solidFill>
                  <a:srgbClr val="003399"/>
                </a:solidFill>
                <a:latin typeface="Times New Roman" pitchFamily="18" charset="0"/>
                <a:ea typeface="微软雅黑" pitchFamily="34" charset="-122"/>
              </a:endParaRPr>
            </a:p>
            <a:p>
              <a:pPr lvl="0" eaLnBrk="0" hangingPunct="0">
                <a:spcBef>
                  <a:spcPct val="20000"/>
                </a:spcBef>
                <a:buBlip>
                  <a:blip r:embed="rId3"/>
                </a:buBlip>
                <a:defRPr/>
              </a:pPr>
              <a:r>
                <a:rPr lang="zh-CN" altLang="en-US" sz="2600" kern="0" dirty="0">
                  <a:solidFill>
                    <a:srgbClr val="003399"/>
                  </a:solidFill>
                  <a:latin typeface="Times New Roman" pitchFamily="18" charset="0"/>
                  <a:ea typeface="微软雅黑" pitchFamily="34" charset="-122"/>
                </a:rPr>
                <a:t>消息认证不具时间性，除认证消息的合法和可靠还要知道其含义。</a:t>
              </a:r>
            </a:p>
            <a:p>
              <a:endParaRPr lang="zh-CN" altLang="en-US" dirty="0">
                <a:solidFill>
                  <a:srgbClr val="003399"/>
                </a:solidFill>
                <a:latin typeface="Times New Roman" pitchFamily="18" charset="0"/>
                <a:ea typeface="微软雅黑" pitchFamily="34"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fade">
                                      <p:cBhvr>
                                        <p:cTn id="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26988"/>
            <a:ext cx="9143999" cy="1143001"/>
          </a:xfrm>
        </p:spPr>
        <p:txBody>
          <a:bodyPr/>
          <a:lstStyle/>
          <a:p>
            <a:r>
              <a:rPr lang="en-US" altLang="zh-CN" sz="4000" dirty="0">
                <a:latin typeface="Times New Roman" pitchFamily="18" charset="0"/>
                <a:ea typeface="微软雅黑" pitchFamily="34" charset="-122"/>
              </a:rPr>
              <a:t>15.6.3 </a:t>
            </a:r>
            <a:r>
              <a:rPr lang="zh-CN" altLang="en-US" sz="4000" dirty="0">
                <a:latin typeface="Times New Roman" pitchFamily="18" charset="0"/>
                <a:ea typeface="微软雅黑" pitchFamily="34" charset="-122"/>
              </a:rPr>
              <a:t>智能卡的设计</a:t>
            </a:r>
          </a:p>
        </p:txBody>
      </p:sp>
      <p:sp>
        <p:nvSpPr>
          <p:cNvPr id="56323" name="Rectangle 3"/>
          <p:cNvSpPr>
            <a:spLocks noGrp="1" noChangeArrowheads="1"/>
          </p:cNvSpPr>
          <p:nvPr>
            <p:ph type="body" sz="half" idx="1"/>
          </p:nvPr>
        </p:nvSpPr>
        <p:spPr>
          <a:xfrm>
            <a:off x="428596" y="3071810"/>
            <a:ext cx="5000660" cy="1500198"/>
          </a:xfrm>
        </p:spPr>
        <p:txBody>
          <a:bodyPr/>
          <a:lstStyle/>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软</a:t>
            </a:r>
            <a:r>
              <a:rPr lang="en-US" altLang="en-US" sz="2400" kern="1200" dirty="0">
                <a:solidFill>
                  <a:srgbClr val="003399"/>
                </a:solidFill>
                <a:latin typeface="Times New Roman" pitchFamily="18" charset="0"/>
                <a:ea typeface="微软雅黑" pitchFamily="34" charset="-122"/>
              </a:rPr>
              <a:t>/</a:t>
            </a:r>
            <a:r>
              <a:rPr lang="zh-CN" altLang="en-US" sz="2400" kern="1200" dirty="0">
                <a:solidFill>
                  <a:srgbClr val="003399"/>
                </a:solidFill>
                <a:latin typeface="Times New Roman" pitchFamily="18" charset="0"/>
                <a:ea typeface="微软雅黑" pitchFamily="34" charset="-122"/>
              </a:rPr>
              <a:t>硬件逻辑的格式化</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写入系统和个人信息</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在卡上印制名称、照片</a:t>
            </a:r>
          </a:p>
        </p:txBody>
      </p:sp>
      <p:sp>
        <p:nvSpPr>
          <p:cNvPr id="5" name="AutoShape 5"/>
          <p:cNvSpPr>
            <a:spLocks noChangeArrowheads="1"/>
          </p:cNvSpPr>
          <p:nvPr/>
        </p:nvSpPr>
        <p:spPr bwMode="auto">
          <a:xfrm>
            <a:off x="500034" y="2285992"/>
            <a:ext cx="314327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个人化的几个方面</a:t>
            </a:r>
          </a:p>
        </p:txBody>
      </p:sp>
      <p:sp>
        <p:nvSpPr>
          <p:cNvPr id="6" name="AutoShape 5"/>
          <p:cNvSpPr>
            <a:spLocks noChangeArrowheads="1"/>
          </p:cNvSpPr>
          <p:nvPr/>
        </p:nvSpPr>
        <p:spPr bwMode="auto">
          <a:xfrm>
            <a:off x="5500694" y="2285992"/>
            <a:ext cx="307183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智能卡安全设计的方面</a:t>
            </a:r>
          </a:p>
        </p:txBody>
      </p:sp>
      <p:grpSp>
        <p:nvGrpSpPr>
          <p:cNvPr id="7" name="组合 28"/>
          <p:cNvGrpSpPr/>
          <p:nvPr/>
        </p:nvGrpSpPr>
        <p:grpSpPr>
          <a:xfrm>
            <a:off x="500065" y="1142984"/>
            <a:ext cx="8143901" cy="1000132"/>
            <a:chOff x="2411697" y="-503594"/>
            <a:chExt cx="3421215" cy="1279853"/>
          </a:xfrm>
        </p:grpSpPr>
        <p:sp>
          <p:nvSpPr>
            <p:cNvPr id="8" name="AutoShape 7"/>
            <p:cNvSpPr>
              <a:spLocks noChangeArrowheads="1"/>
            </p:cNvSpPr>
            <p:nvPr/>
          </p:nvSpPr>
          <p:spPr bwMode="auto">
            <a:xfrm>
              <a:off x="2411697" y="-503594"/>
              <a:ext cx="3421215" cy="1279853"/>
            </a:xfrm>
            <a:prstGeom prst="roundRect">
              <a:avLst>
                <a:gd name="adj" fmla="val 13745"/>
              </a:avLst>
            </a:prstGeom>
            <a:solidFill>
              <a:schemeClr val="bg1">
                <a:alpha val="90000"/>
              </a:schemeClr>
            </a:solidFill>
            <a:ln w="31750">
              <a:solidFill>
                <a:srgbClr val="FF9933"/>
              </a:solidFill>
              <a:round/>
              <a:headEnd/>
              <a:tailEnd/>
            </a:ln>
            <a:effectLst/>
          </p:spPr>
          <p:txBody>
            <a:bodyPr vert="horz" wrap="none" anchor="ctr"/>
            <a:lstStyle/>
            <a:p>
              <a:pPr algn="ctr" eaLnBrk="0" hangingPunct="0">
                <a:lnSpc>
                  <a:spcPct val="80000"/>
                </a:lnSpc>
                <a:spcBef>
                  <a:spcPct val="20000"/>
                </a:spcBef>
                <a:defRPr/>
              </a:pPr>
              <a:endParaRPr lang="zh-CN" altLang="en-US" sz="2200" kern="0" dirty="0">
                <a:solidFill>
                  <a:srgbClr val="002060"/>
                </a:solidFill>
                <a:latin typeface="Times New Roman" pitchFamily="18" charset="0"/>
                <a:ea typeface="微软雅黑" pitchFamily="34" charset="-122"/>
              </a:endParaRPr>
            </a:p>
          </p:txBody>
        </p:sp>
        <p:sp>
          <p:nvSpPr>
            <p:cNvPr id="9" name="TextBox 8"/>
            <p:cNvSpPr txBox="1"/>
            <p:nvPr/>
          </p:nvSpPr>
          <p:spPr>
            <a:xfrm>
              <a:off x="2441708" y="-412176"/>
              <a:ext cx="3391204" cy="1142185"/>
            </a:xfrm>
            <a:prstGeom prst="rect">
              <a:avLst/>
            </a:prstGeom>
            <a:noFill/>
          </p:spPr>
          <p:txBody>
            <a:bodyPr wrap="square" rtlCol="0">
              <a:spAutoFit/>
            </a:bodyPr>
            <a:lstStyle/>
            <a:p>
              <a:r>
                <a:rPr lang="zh-CN" altLang="en-US" sz="2600" dirty="0">
                  <a:solidFill>
                    <a:srgbClr val="003399"/>
                  </a:solidFill>
                  <a:latin typeface="Times New Roman" pitchFamily="18" charset="0"/>
                  <a:ea typeface="微软雅黑" pitchFamily="34" charset="-122"/>
                </a:rPr>
                <a:t>智能卡发行时都要经过个人化（</a:t>
              </a:r>
              <a:r>
                <a:rPr lang="en-US" altLang="zh-CN" sz="2600" dirty="0">
                  <a:solidFill>
                    <a:srgbClr val="003399"/>
                  </a:solidFill>
                  <a:latin typeface="Times New Roman" pitchFamily="18" charset="0"/>
                  <a:ea typeface="微软雅黑" pitchFamily="34" charset="-122"/>
                </a:rPr>
                <a:t>Personalization</a:t>
              </a:r>
              <a:r>
                <a:rPr lang="zh-CN" altLang="en-US" sz="2600" dirty="0">
                  <a:solidFill>
                    <a:srgbClr val="003399"/>
                  </a:solidFill>
                  <a:latin typeface="Times New Roman" pitchFamily="18" charset="0"/>
                  <a:ea typeface="微软雅黑" pitchFamily="34" charset="-122"/>
                </a:rPr>
                <a:t>）或初始化（</a:t>
              </a:r>
              <a:r>
                <a:rPr lang="en-US" altLang="zh-CN" sz="2600" dirty="0">
                  <a:solidFill>
                    <a:srgbClr val="003399"/>
                  </a:solidFill>
                  <a:latin typeface="Times New Roman" pitchFamily="18" charset="0"/>
                  <a:ea typeface="微软雅黑" pitchFamily="34" charset="-122"/>
                </a:rPr>
                <a:t>Initialization</a:t>
              </a:r>
              <a:r>
                <a:rPr lang="zh-CN" altLang="en-US" sz="2600" dirty="0">
                  <a:solidFill>
                    <a:srgbClr val="003399"/>
                  </a:solidFill>
                  <a:latin typeface="Times New Roman" pitchFamily="18" charset="0"/>
                  <a:ea typeface="微软雅黑" pitchFamily="34" charset="-122"/>
                </a:rPr>
                <a:t>）阶段。</a:t>
              </a:r>
            </a:p>
          </p:txBody>
        </p:sp>
      </p:grpSp>
      <p:sp>
        <p:nvSpPr>
          <p:cNvPr id="10" name="Rectangle 3"/>
          <p:cNvSpPr txBox="1">
            <a:spLocks noChangeArrowheads="1"/>
          </p:cNvSpPr>
          <p:nvPr/>
        </p:nvSpPr>
        <p:spPr bwMode="auto">
          <a:xfrm>
            <a:off x="5466178" y="3046417"/>
            <a:ext cx="3571868" cy="32639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芯片的安全技术</a:t>
            </a: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卡片的安全制造技术</a:t>
            </a: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软件的安全技术</a:t>
            </a: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安全密码算法</a:t>
            </a:r>
            <a:endParaRPr kumimoji="1" lang="en-US" altLang="zh-CN"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endParaRP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安全可靠协议的设计</a:t>
            </a: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管理系统的安全设计</a:t>
            </a:r>
          </a:p>
          <a:p>
            <a:pPr marL="0" marR="0" lvl="1" indent="0" algn="l" defTabSz="914400" rtl="0" eaLnBrk="0" fontAlgn="base" latinLnBrk="1" hangingPunct="0">
              <a:lnSpc>
                <a:spcPct val="120000"/>
              </a:lnSpc>
              <a:spcBef>
                <a:spcPts val="0"/>
              </a:spcBef>
              <a:spcAft>
                <a:spcPct val="0"/>
              </a:spcAft>
              <a:buClr>
                <a:srgbClr val="FF6600"/>
              </a:buClr>
              <a:buSzTx/>
              <a:buFont typeface="Wingdings 2" pitchFamily="18" charset="2"/>
              <a:buBlip>
                <a:blip r:embed="rId2"/>
              </a:buBlip>
              <a:tabLst/>
              <a:defRPr/>
            </a:pPr>
            <a:r>
              <a:rPr kumimoji="1" lang="zh-CN" altLang="en-US" sz="2400" b="0" i="0" u="none" strike="noStrike" kern="1200" cap="none" spc="0" normalizeH="0" noProof="0" dirty="0">
                <a:ln>
                  <a:noFill/>
                </a:ln>
                <a:solidFill>
                  <a:srgbClr val="003399"/>
                </a:solidFill>
                <a:effectLst/>
                <a:uLnTx/>
                <a:uFillTx/>
                <a:latin typeface="Times New Roman" pitchFamily="18" charset="0"/>
                <a:ea typeface="微软雅黑" pitchFamily="34" charset="-122"/>
                <a:cs typeface="+mn-cs"/>
                <a:sym typeface="Arial" pitchFamily="34" charset="0"/>
              </a:rPr>
              <a:t>智能卡防复制、防伪造</a:t>
            </a:r>
          </a:p>
        </p:txBody>
      </p:sp>
      <p:pic>
        <p:nvPicPr>
          <p:cNvPr id="12" name="图片 11" descr="12-17_sim_cards.jpg"/>
          <p:cNvPicPr>
            <a:picLocks noChangeAspect="1"/>
          </p:cNvPicPr>
          <p:nvPr/>
        </p:nvPicPr>
        <p:blipFill>
          <a:blip r:embed="rId3" cstate="print">
            <a:clrChange>
              <a:clrFrom>
                <a:srgbClr val="D6D6D6"/>
              </a:clrFrom>
              <a:clrTo>
                <a:srgbClr val="D6D6D6">
                  <a:alpha val="0"/>
                </a:srgbClr>
              </a:clrTo>
            </a:clrChange>
          </a:blip>
          <a:stretch>
            <a:fillRect/>
          </a:stretch>
        </p:blipFill>
        <p:spPr>
          <a:xfrm>
            <a:off x="257198" y="4857760"/>
            <a:ext cx="4243364" cy="1928802"/>
          </a:xfrm>
          <a:prstGeom prst="rect">
            <a:avLst/>
          </a:prstGeo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a:xfrm>
            <a:off x="0" y="-24"/>
            <a:ext cx="9144000" cy="1143000"/>
          </a:xfrm>
        </p:spPr>
        <p:txBody>
          <a:bodyPr/>
          <a:lstStyle/>
          <a:p>
            <a:r>
              <a:rPr lang="en-US" altLang="zh-CN" sz="4000" dirty="0">
                <a:latin typeface="Times New Roman" pitchFamily="18" charset="0"/>
                <a:ea typeface="微软雅黑" pitchFamily="34" charset="-122"/>
              </a:rPr>
              <a:t>15.6.4 </a:t>
            </a:r>
            <a:r>
              <a:rPr lang="zh-CN" altLang="en-US" sz="4000" dirty="0">
                <a:latin typeface="Times New Roman" pitchFamily="18" charset="0"/>
                <a:ea typeface="微软雅黑" pitchFamily="34" charset="-122"/>
              </a:rPr>
              <a:t>智能卡的应用</a:t>
            </a:r>
          </a:p>
        </p:txBody>
      </p:sp>
      <p:sp>
        <p:nvSpPr>
          <p:cNvPr id="57348" name="Rectangle 4"/>
          <p:cNvSpPr>
            <a:spLocks noGrp="1" noChangeArrowheads="1"/>
          </p:cNvSpPr>
          <p:nvPr>
            <p:ph type="body" sz="half" idx="1"/>
          </p:nvPr>
        </p:nvSpPr>
        <p:spPr>
          <a:xfrm>
            <a:off x="457200" y="1903433"/>
            <a:ext cx="8150225" cy="4525963"/>
          </a:xfrm>
        </p:spPr>
        <p:txBody>
          <a:bodyPr/>
          <a:lstStyle/>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电子货币、电子商务</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劳动保险、医疗卫生</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银行系统</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在付费电视系统</a:t>
            </a:r>
          </a:p>
          <a:p>
            <a:pPr marL="0" lvl="1" indent="0">
              <a:lnSpc>
                <a:spcPct val="120000"/>
              </a:lnSpc>
              <a:spcBef>
                <a:spcPts val="0"/>
              </a:spcBef>
              <a:buClr>
                <a:srgbClr val="FF6600"/>
              </a:buClr>
              <a:buBlip>
                <a:blip r:embed="rId2"/>
              </a:buBlip>
            </a:pPr>
            <a:r>
              <a:rPr lang="zh-CN" altLang="en-US" sz="2400" kern="1200" dirty="0">
                <a:solidFill>
                  <a:srgbClr val="003399"/>
                </a:solidFill>
                <a:latin typeface="Times New Roman" pitchFamily="18" charset="0"/>
                <a:ea typeface="微软雅黑" pitchFamily="34" charset="-122"/>
              </a:rPr>
              <a:t>制作电子护照、二代身份证、公交一卡通、校园一卡通、电话</a:t>
            </a:r>
            <a:r>
              <a:rPr lang="en-US" altLang="en-US" sz="2400" kern="1200" dirty="0">
                <a:solidFill>
                  <a:srgbClr val="003399"/>
                </a:solidFill>
                <a:latin typeface="Times New Roman" pitchFamily="18" charset="0"/>
                <a:ea typeface="微软雅黑" pitchFamily="34" charset="-122"/>
              </a:rPr>
              <a:t>/</a:t>
            </a:r>
            <a:r>
              <a:rPr lang="zh-CN" altLang="en-US" sz="2400" kern="1200" dirty="0">
                <a:solidFill>
                  <a:srgbClr val="003399"/>
                </a:solidFill>
                <a:latin typeface="Times New Roman" pitchFamily="18" charset="0"/>
                <a:ea typeface="微软雅黑" pitchFamily="34" charset="-122"/>
              </a:rPr>
              <a:t>电视计费卡、个人履历记录、电子门禁系统等</a:t>
            </a:r>
          </a:p>
          <a:p>
            <a:pPr marL="0" lvl="1" indent="0">
              <a:lnSpc>
                <a:spcPct val="120000"/>
              </a:lnSpc>
              <a:spcBef>
                <a:spcPts val="0"/>
              </a:spcBef>
              <a:buClr>
                <a:srgbClr val="FF6600"/>
              </a:buClr>
              <a:buSzPct val="75000"/>
              <a:buBlip>
                <a:blip r:embed="rId2"/>
              </a:buBlip>
            </a:pPr>
            <a:endParaRPr lang="en-US" altLang="zh-CN" sz="2400" kern="1200" dirty="0">
              <a:solidFill>
                <a:srgbClr val="003399"/>
              </a:solidFill>
              <a:latin typeface="Times New Roman" pitchFamily="18" charset="0"/>
              <a:ea typeface="微软雅黑" pitchFamily="34" charset="-122"/>
              <a:sym typeface="Arial" pitchFamily="34" charset="0"/>
            </a:endParaRPr>
          </a:p>
          <a:p>
            <a:pPr marL="0" lvl="1" indent="0">
              <a:lnSpc>
                <a:spcPct val="120000"/>
              </a:lnSpc>
              <a:spcBef>
                <a:spcPts val="0"/>
              </a:spcBef>
              <a:buClr>
                <a:srgbClr val="FF6600"/>
              </a:buClr>
              <a:buSzPct val="75000"/>
              <a:buNone/>
            </a:pPr>
            <a:endParaRPr lang="zh-CN" altLang="en-US" sz="2400" kern="1200" dirty="0">
              <a:solidFill>
                <a:srgbClr val="003399"/>
              </a:solidFill>
              <a:latin typeface="Times New Roman" pitchFamily="18" charset="0"/>
              <a:ea typeface="微软雅黑" pitchFamily="34" charset="-122"/>
              <a:sym typeface="Arial" pitchFamily="34" charset="0"/>
            </a:endParaRPr>
          </a:p>
          <a:p>
            <a:pPr marL="0" lvl="1" indent="0">
              <a:lnSpc>
                <a:spcPct val="120000"/>
              </a:lnSpc>
              <a:spcBef>
                <a:spcPts val="0"/>
              </a:spcBef>
              <a:buClr>
                <a:srgbClr val="FF6600"/>
              </a:buClr>
              <a:buSzPct val="75000"/>
              <a:buBlip>
                <a:blip r:embed="rId2"/>
              </a:buBlip>
            </a:pPr>
            <a:r>
              <a:rPr lang="zh-CN" altLang="en-US" sz="2400" kern="1200" dirty="0">
                <a:solidFill>
                  <a:srgbClr val="003399"/>
                </a:solidFill>
                <a:latin typeface="Times New Roman" pitchFamily="18" charset="0"/>
                <a:ea typeface="微软雅黑" pitchFamily="34" charset="-122"/>
              </a:rPr>
              <a:t>个人签字、指纹、视网膜图样等信息就可能存入智能卡，成为身份验证的更有效手段。</a:t>
            </a:r>
          </a:p>
          <a:p>
            <a:endParaRPr lang="zh-CN" altLang="en-US" sz="1600" dirty="0">
              <a:solidFill>
                <a:srgbClr val="003399"/>
              </a:solidFill>
              <a:ea typeface="微软雅黑" pitchFamily="34" charset="-122"/>
            </a:endParaRPr>
          </a:p>
        </p:txBody>
      </p:sp>
      <p:pic>
        <p:nvPicPr>
          <p:cNvPr id="57346" name="Picture 2"/>
          <p:cNvPicPr>
            <a:picLocks noGrp="1" noChangeAspect="1" noChangeArrowheads="1"/>
          </p:cNvPicPr>
          <p:nvPr>
            <p:ph sz="quarter" idx="2"/>
          </p:nvPr>
        </p:nvPicPr>
        <p:blipFill>
          <a:blip r:embed="rId3" cstate="print">
            <a:clrChange>
              <a:clrFrom>
                <a:srgbClr val="FFFFFF"/>
              </a:clrFrom>
              <a:clrTo>
                <a:srgbClr val="FFFFFF">
                  <a:alpha val="0"/>
                </a:srgbClr>
              </a:clrTo>
            </a:clrChange>
          </a:blip>
          <a:srcRect/>
          <a:stretch>
            <a:fillRect/>
          </a:stretch>
        </p:blipFill>
        <p:spPr>
          <a:xfrm>
            <a:off x="4357686" y="785794"/>
            <a:ext cx="2913062" cy="2185988"/>
          </a:xfrm>
          <a:noFill/>
          <a:ln/>
        </p:spPr>
      </p:pic>
      <p:pic>
        <p:nvPicPr>
          <p:cNvPr id="57349" name="Picture 5"/>
          <p:cNvPicPr>
            <a:picLocks noGrp="1" noChangeAspect="1" noChangeArrowheads="1"/>
          </p:cNvPicPr>
          <p:nvPr>
            <p:ph sz="quarter" idx="3"/>
          </p:nvPr>
        </p:nvPicPr>
        <p:blipFill>
          <a:blip r:embed="rId4" cstate="print"/>
          <a:srcRect/>
          <a:stretch>
            <a:fillRect/>
          </a:stretch>
        </p:blipFill>
        <p:spPr>
          <a:xfrm>
            <a:off x="5929322" y="2357430"/>
            <a:ext cx="1995487" cy="1219200"/>
          </a:xfrm>
          <a:noFill/>
          <a:ln/>
        </p:spPr>
      </p:pic>
      <p:pic>
        <p:nvPicPr>
          <p:cNvPr id="57350" name="Picture 6"/>
          <p:cNvPicPr>
            <a:picLocks noChangeAspect="1" noChangeArrowheads="1"/>
          </p:cNvPicPr>
          <p:nvPr/>
        </p:nvPicPr>
        <p:blipFill>
          <a:blip r:embed="rId5" cstate="print">
            <a:clrChange>
              <a:clrFrom>
                <a:srgbClr val="B3B2B0"/>
              </a:clrFrom>
              <a:clrTo>
                <a:srgbClr val="B3B2B0">
                  <a:alpha val="0"/>
                </a:srgbClr>
              </a:clrTo>
            </a:clrChange>
          </a:blip>
          <a:srcRect/>
          <a:stretch>
            <a:fillRect/>
          </a:stretch>
        </p:blipFill>
        <p:spPr bwMode="auto">
          <a:xfrm rot="1440000">
            <a:off x="7001383" y="1502963"/>
            <a:ext cx="1963738" cy="1296988"/>
          </a:xfrm>
          <a:prstGeom prst="rect">
            <a:avLst/>
          </a:prstGeom>
          <a:noFill/>
          <a:ln w="9525">
            <a:noFill/>
            <a:miter lim="800000"/>
            <a:headEnd/>
            <a:tailEnd/>
          </a:ln>
          <a:effectLst/>
        </p:spPr>
      </p:pic>
      <p:sp>
        <p:nvSpPr>
          <p:cNvPr id="7" name="AutoShape 5"/>
          <p:cNvSpPr>
            <a:spLocks noChangeArrowheads="1"/>
          </p:cNvSpPr>
          <p:nvPr/>
        </p:nvSpPr>
        <p:spPr bwMode="auto">
          <a:xfrm>
            <a:off x="0" y="1285860"/>
            <a:ext cx="3143272"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buNone/>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目前的应用方面</a:t>
            </a:r>
          </a:p>
        </p:txBody>
      </p:sp>
      <p:sp>
        <p:nvSpPr>
          <p:cNvPr id="8" name="AutoShape 5"/>
          <p:cNvSpPr>
            <a:spLocks noChangeArrowheads="1"/>
          </p:cNvSpPr>
          <p:nvPr/>
        </p:nvSpPr>
        <p:spPr bwMode="auto">
          <a:xfrm>
            <a:off x="0" y="4786322"/>
            <a:ext cx="3071834" cy="571504"/>
          </a:xfrm>
          <a:prstGeom prst="roundRect">
            <a:avLst>
              <a:gd name="adj" fmla="val 16667"/>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algn="ctr">
            <a:solidFill>
              <a:srgbClr val="FFFFFF"/>
            </a:solidFill>
            <a:round/>
            <a:headEnd/>
            <a:tailEnd/>
          </a:ln>
          <a:effectLst>
            <a:outerShdw dist="107763" dir="2700000" algn="ctr" rotWithShape="0">
              <a:srgbClr val="000000">
                <a:alpha val="50000"/>
              </a:srgbClr>
            </a:outerShdw>
          </a:effectLst>
        </p:spPr>
        <p:txBody>
          <a:bodyPr wrap="none" anchor="ctr"/>
          <a:lstStyle/>
          <a:p>
            <a:pPr algn="ctr" eaLnBrk="0" fontAlgn="auto" hangingPunct="0">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cs typeface="Times New Roman" pitchFamily="18" charset="0"/>
              </a:rPr>
              <a:t>扩大的应用范围</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7346"/>
                                        </p:tgtEl>
                                        <p:attrNameLst>
                                          <p:attrName>style.visibility</p:attrName>
                                        </p:attrNameLst>
                                      </p:cBhvr>
                                      <p:to>
                                        <p:strVal val="visible"/>
                                      </p:to>
                                    </p:set>
                                    <p:anim calcmode="lin" valueType="num">
                                      <p:cBhvr>
                                        <p:cTn id="7" dur="500" fill="hold"/>
                                        <p:tgtEl>
                                          <p:spTgt spid="57346"/>
                                        </p:tgtEl>
                                        <p:attrNameLst>
                                          <p:attrName>ppt_w</p:attrName>
                                        </p:attrNameLst>
                                      </p:cBhvr>
                                      <p:tavLst>
                                        <p:tav tm="0">
                                          <p:val>
                                            <p:fltVal val="0"/>
                                          </p:val>
                                        </p:tav>
                                        <p:tav tm="100000">
                                          <p:val>
                                            <p:strVal val="#ppt_w"/>
                                          </p:val>
                                        </p:tav>
                                      </p:tavLst>
                                    </p:anim>
                                    <p:anim calcmode="lin" valueType="num">
                                      <p:cBhvr>
                                        <p:cTn id="8" dur="500" fill="hold"/>
                                        <p:tgtEl>
                                          <p:spTgt spid="5734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7350"/>
                                        </p:tgtEl>
                                        <p:attrNameLst>
                                          <p:attrName>style.visibility</p:attrName>
                                        </p:attrNameLst>
                                      </p:cBhvr>
                                      <p:to>
                                        <p:strVal val="visible"/>
                                      </p:to>
                                    </p:set>
                                    <p:anim calcmode="lin" valueType="num">
                                      <p:cBhvr>
                                        <p:cTn id="11" dur="500" fill="hold"/>
                                        <p:tgtEl>
                                          <p:spTgt spid="57350"/>
                                        </p:tgtEl>
                                        <p:attrNameLst>
                                          <p:attrName>ppt_w</p:attrName>
                                        </p:attrNameLst>
                                      </p:cBhvr>
                                      <p:tavLst>
                                        <p:tav tm="0">
                                          <p:val>
                                            <p:fltVal val="0"/>
                                          </p:val>
                                        </p:tav>
                                        <p:tav tm="100000">
                                          <p:val>
                                            <p:strVal val="#ppt_w"/>
                                          </p:val>
                                        </p:tav>
                                      </p:tavLst>
                                    </p:anim>
                                    <p:anim calcmode="lin" valueType="num">
                                      <p:cBhvr>
                                        <p:cTn id="12" dur="500" fill="hold"/>
                                        <p:tgtEl>
                                          <p:spTgt spid="5735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7349"/>
                                        </p:tgtEl>
                                        <p:attrNameLst>
                                          <p:attrName>style.visibility</p:attrName>
                                        </p:attrNameLst>
                                      </p:cBhvr>
                                      <p:to>
                                        <p:strVal val="visible"/>
                                      </p:to>
                                    </p:set>
                                    <p:anim calcmode="lin" valueType="num">
                                      <p:cBhvr>
                                        <p:cTn id="15" dur="500" fill="hold"/>
                                        <p:tgtEl>
                                          <p:spTgt spid="57349"/>
                                        </p:tgtEl>
                                        <p:attrNameLst>
                                          <p:attrName>ppt_w</p:attrName>
                                        </p:attrNameLst>
                                      </p:cBhvr>
                                      <p:tavLst>
                                        <p:tav tm="0">
                                          <p:val>
                                            <p:fltVal val="0"/>
                                          </p:val>
                                        </p:tav>
                                        <p:tav tm="100000">
                                          <p:val>
                                            <p:strVal val="#ppt_w"/>
                                          </p:val>
                                        </p:tav>
                                      </p:tavLst>
                                    </p:anim>
                                    <p:anim calcmode="lin" valueType="num">
                                      <p:cBhvr>
                                        <p:cTn id="16" dur="500" fill="hold"/>
                                        <p:tgtEl>
                                          <p:spTgt spid="573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a:xfrm>
            <a:off x="0" y="-26988"/>
            <a:ext cx="9144000" cy="1143001"/>
          </a:xfrm>
        </p:spPr>
        <p:txBody>
          <a:bodyPr/>
          <a:lstStyle/>
          <a:p>
            <a:r>
              <a:rPr lang="en-US" altLang="zh-CN" sz="4000" dirty="0">
                <a:latin typeface="Times New Roman" pitchFamily="18" charset="0"/>
                <a:ea typeface="微软雅黑" pitchFamily="34" charset="-122"/>
              </a:rPr>
              <a:t>15.6.5 </a:t>
            </a:r>
            <a:r>
              <a:rPr lang="zh-CN" altLang="en-US" sz="4000" dirty="0">
                <a:latin typeface="Times New Roman" pitchFamily="18" charset="0"/>
                <a:ea typeface="微软雅黑" pitchFamily="34" charset="-122"/>
              </a:rPr>
              <a:t>智能卡的发展</a:t>
            </a:r>
          </a:p>
        </p:txBody>
      </p:sp>
      <p:sp>
        <p:nvSpPr>
          <p:cNvPr id="58372" name="Rectangle 4"/>
          <p:cNvSpPr>
            <a:spLocks noGrp="1" noChangeArrowheads="1"/>
          </p:cNvSpPr>
          <p:nvPr>
            <p:ph type="body" sz="half" idx="1"/>
          </p:nvPr>
        </p:nvSpPr>
        <p:spPr>
          <a:xfrm>
            <a:off x="285720" y="1760557"/>
            <a:ext cx="8647113" cy="4525963"/>
          </a:xfrm>
        </p:spPr>
        <p:txBody>
          <a:bodyPr/>
          <a:lstStyle/>
          <a:p>
            <a:pPr marL="0" indent="0">
              <a:lnSpc>
                <a:spcPct val="120000"/>
              </a:lnSpc>
              <a:spcBef>
                <a:spcPts val="0"/>
              </a:spcBef>
              <a:buClr>
                <a:schemeClr val="hlink"/>
              </a:buClr>
              <a:buSzPct val="80000"/>
              <a:buBlip>
                <a:blip r:embed="rId2"/>
              </a:buBlip>
            </a:pPr>
            <a:r>
              <a:rPr lang="zh-CN" altLang="en-US" sz="2400" kern="1200" dirty="0">
                <a:solidFill>
                  <a:srgbClr val="C00000"/>
                </a:solidFill>
                <a:latin typeface="Times New Roman" pitchFamily="18" charset="0"/>
                <a:ea typeface="微软雅黑" pitchFamily="34" charset="-122"/>
              </a:rPr>
              <a:t>国内</a:t>
            </a:r>
            <a:r>
              <a:rPr lang="zh-CN" altLang="en-US" sz="2400" kern="1200" dirty="0">
                <a:solidFill>
                  <a:srgbClr val="003399"/>
                </a:solidFill>
                <a:latin typeface="Times New Roman" pitchFamily="18" charset="0"/>
                <a:ea typeface="微软雅黑" pitchFamily="34" charset="-122"/>
              </a:rPr>
              <a:t>生产</a:t>
            </a:r>
            <a:r>
              <a:rPr lang="en-US" altLang="en-US" sz="2400" kern="1200" dirty="0">
                <a:solidFill>
                  <a:srgbClr val="003399"/>
                </a:solidFill>
                <a:latin typeface="Times New Roman" pitchFamily="18" charset="0"/>
                <a:ea typeface="微软雅黑" pitchFamily="34" charset="-122"/>
              </a:rPr>
              <a:t>IC</a:t>
            </a:r>
            <a:r>
              <a:rPr lang="zh-CN" altLang="en-US" sz="2400" kern="1200" dirty="0">
                <a:solidFill>
                  <a:srgbClr val="003399"/>
                </a:solidFill>
                <a:latin typeface="Times New Roman" pitchFamily="18" charset="0"/>
                <a:ea typeface="微软雅黑" pitchFamily="34" charset="-122"/>
              </a:rPr>
              <a:t>卡的公司有</a:t>
            </a:r>
            <a:r>
              <a:rPr lang="en-US" altLang="en-US" sz="2400" kern="1200" dirty="0">
                <a:solidFill>
                  <a:srgbClr val="003399"/>
                </a:solidFill>
                <a:latin typeface="Times New Roman" pitchFamily="18" charset="0"/>
                <a:ea typeface="微软雅黑" pitchFamily="34" charset="-122"/>
              </a:rPr>
              <a:t>200</a:t>
            </a:r>
            <a:r>
              <a:rPr lang="zh-CN" altLang="en-US" sz="2400" kern="1200" dirty="0">
                <a:solidFill>
                  <a:srgbClr val="003399"/>
                </a:solidFill>
                <a:latin typeface="Times New Roman" pitchFamily="18" charset="0"/>
                <a:ea typeface="微软雅黑" pitchFamily="34" charset="-122"/>
              </a:rPr>
              <a:t>多家，</a:t>
            </a:r>
            <a:r>
              <a:rPr lang="zh-CN" altLang="en-US" sz="2400" kern="1200" dirty="0">
                <a:solidFill>
                  <a:srgbClr val="C00000"/>
                </a:solidFill>
                <a:latin typeface="Times New Roman" pitchFamily="18" charset="0"/>
                <a:ea typeface="微软雅黑" pitchFamily="34" charset="-122"/>
              </a:rPr>
              <a:t>国外</a:t>
            </a:r>
            <a:r>
              <a:rPr lang="zh-CN" altLang="en-US" sz="2400" kern="1200" dirty="0">
                <a:solidFill>
                  <a:srgbClr val="003399"/>
                </a:solidFill>
                <a:latin typeface="Times New Roman" pitchFamily="18" charset="0"/>
                <a:ea typeface="微软雅黑" pitchFamily="34" charset="-122"/>
              </a:rPr>
              <a:t>的主要厂商有</a:t>
            </a:r>
            <a:r>
              <a:rPr lang="en-US" altLang="en-US" sz="2400" kern="1200" dirty="0">
                <a:solidFill>
                  <a:srgbClr val="003399"/>
                </a:solidFill>
                <a:latin typeface="Times New Roman" pitchFamily="18" charset="0"/>
                <a:ea typeface="微软雅黑" pitchFamily="34" charset="-122"/>
              </a:rPr>
              <a:t>23</a:t>
            </a:r>
            <a:r>
              <a:rPr lang="zh-CN" altLang="en-US" sz="2400" kern="1200" dirty="0">
                <a:solidFill>
                  <a:srgbClr val="003399"/>
                </a:solidFill>
                <a:latin typeface="Times New Roman" pitchFamily="18" charset="0"/>
                <a:ea typeface="微软雅黑" pitchFamily="34" charset="-122"/>
              </a:rPr>
              <a:t>家。</a:t>
            </a:r>
          </a:p>
          <a:p>
            <a:pPr marL="0" indent="0">
              <a:lnSpc>
                <a:spcPct val="120000"/>
              </a:lnSpc>
              <a:spcBef>
                <a:spcPts val="0"/>
              </a:spcBef>
              <a:buClr>
                <a:schemeClr val="hlink"/>
              </a:buClr>
              <a:buSzPct val="80000"/>
              <a:buBlip>
                <a:blip r:embed="rId2"/>
              </a:buBlip>
            </a:pPr>
            <a:r>
              <a:rPr lang="zh-CN" altLang="en-US" sz="2400" kern="1200" dirty="0">
                <a:solidFill>
                  <a:srgbClr val="003399"/>
                </a:solidFill>
                <a:latin typeface="Times New Roman" pitchFamily="18" charset="0"/>
                <a:ea typeface="微软雅黑" pitchFamily="34" charset="-122"/>
              </a:rPr>
              <a:t>销量最大的要属荷兰的</a:t>
            </a:r>
            <a:r>
              <a:rPr lang="zh-CN" altLang="en-US" sz="2400" kern="1200" dirty="0">
                <a:solidFill>
                  <a:srgbClr val="C00000"/>
                </a:solidFill>
                <a:latin typeface="Times New Roman" pitchFamily="18" charset="0"/>
                <a:ea typeface="微软雅黑" pitchFamily="34" charset="-122"/>
              </a:rPr>
              <a:t>恩智浦</a:t>
            </a:r>
            <a:r>
              <a:rPr lang="zh-CN" altLang="en-US" sz="2400" kern="1200" dirty="0">
                <a:solidFill>
                  <a:srgbClr val="003399"/>
                </a:solidFill>
                <a:latin typeface="Times New Roman" pitchFamily="18" charset="0"/>
                <a:ea typeface="微软雅黑" pitchFamily="34" charset="-122"/>
              </a:rPr>
              <a:t>公司、德国的</a:t>
            </a:r>
            <a:r>
              <a:rPr lang="zh-CN" altLang="en-US" sz="2400" kern="1200" dirty="0">
                <a:solidFill>
                  <a:srgbClr val="C00000"/>
                </a:solidFill>
                <a:latin typeface="Times New Roman" pitchFamily="18" charset="0"/>
                <a:ea typeface="微软雅黑" pitchFamily="34" charset="-122"/>
              </a:rPr>
              <a:t>英飞凌</a:t>
            </a:r>
            <a:r>
              <a:rPr lang="zh-CN" altLang="en-US" sz="2400" kern="1200" dirty="0">
                <a:solidFill>
                  <a:srgbClr val="003399"/>
                </a:solidFill>
                <a:latin typeface="Times New Roman" pitchFamily="18" charset="0"/>
                <a:ea typeface="微软雅黑" pitchFamily="34" charset="-122"/>
              </a:rPr>
              <a:t>等。</a:t>
            </a:r>
          </a:p>
          <a:p>
            <a:pPr marL="0" indent="0">
              <a:lnSpc>
                <a:spcPct val="120000"/>
              </a:lnSpc>
              <a:spcBef>
                <a:spcPts val="0"/>
              </a:spcBef>
              <a:buClr>
                <a:schemeClr val="hlink"/>
              </a:buClr>
              <a:buSzPct val="80000"/>
              <a:buBlip>
                <a:blip r:embed="rId2"/>
              </a:buBlip>
            </a:pPr>
            <a:r>
              <a:rPr lang="zh-CN" altLang="en-US" sz="2400" kern="1200" dirty="0">
                <a:solidFill>
                  <a:srgbClr val="003399"/>
                </a:solidFill>
                <a:latin typeface="Times New Roman" pitchFamily="18" charset="0"/>
                <a:ea typeface="微软雅黑" pitchFamily="34" charset="-122"/>
              </a:rPr>
              <a:t>我国</a:t>
            </a:r>
            <a:r>
              <a:rPr lang="en-US" altLang="en-US" sz="2400" kern="1200" dirty="0">
                <a:solidFill>
                  <a:srgbClr val="003399"/>
                </a:solidFill>
                <a:latin typeface="Times New Roman" pitchFamily="18" charset="0"/>
                <a:ea typeface="微软雅黑" pitchFamily="34" charset="-122"/>
              </a:rPr>
              <a:t>IC</a:t>
            </a:r>
            <a:r>
              <a:rPr lang="zh-CN" altLang="en-US" sz="2400" kern="1200" dirty="0">
                <a:solidFill>
                  <a:srgbClr val="003399"/>
                </a:solidFill>
                <a:latin typeface="Times New Roman" pitchFamily="18" charset="0"/>
                <a:ea typeface="微软雅黑" pitchFamily="34" charset="-122"/>
              </a:rPr>
              <a:t>卡的发行量已经达到</a:t>
            </a:r>
            <a:r>
              <a:rPr lang="en-US" altLang="en-US" sz="2400" kern="1200" dirty="0">
                <a:solidFill>
                  <a:srgbClr val="C00000"/>
                </a:solidFill>
                <a:latin typeface="Times New Roman" pitchFamily="18" charset="0"/>
                <a:ea typeface="微软雅黑" pitchFamily="34" charset="-122"/>
              </a:rPr>
              <a:t>9.39</a:t>
            </a:r>
            <a:r>
              <a:rPr lang="zh-CN" altLang="en-US" sz="2400" kern="1200" dirty="0">
                <a:solidFill>
                  <a:srgbClr val="C00000"/>
                </a:solidFill>
                <a:latin typeface="Times New Roman" pitchFamily="18" charset="0"/>
                <a:ea typeface="微软雅黑" pitchFamily="34" charset="-122"/>
              </a:rPr>
              <a:t>亿</a:t>
            </a:r>
            <a:r>
              <a:rPr lang="zh-CN" altLang="en-US" sz="2400" kern="1200" dirty="0">
                <a:solidFill>
                  <a:srgbClr val="003399"/>
                </a:solidFill>
                <a:latin typeface="Times New Roman" pitchFamily="18" charset="0"/>
                <a:ea typeface="微软雅黑" pitchFamily="34" charset="-122"/>
              </a:rPr>
              <a:t>张。</a:t>
            </a:r>
            <a:endParaRPr lang="en-US" altLang="zh-CN" sz="2400" kern="1200" dirty="0">
              <a:solidFill>
                <a:srgbClr val="003399"/>
              </a:solidFill>
              <a:latin typeface="Times New Roman" pitchFamily="18" charset="0"/>
              <a:ea typeface="微软雅黑" pitchFamily="34" charset="-122"/>
            </a:endParaRPr>
          </a:p>
          <a:p>
            <a:pPr marL="0" indent="0">
              <a:lnSpc>
                <a:spcPct val="120000"/>
              </a:lnSpc>
              <a:spcBef>
                <a:spcPts val="0"/>
              </a:spcBef>
              <a:buClr>
                <a:schemeClr val="hlink"/>
              </a:buClr>
              <a:buSzPct val="80000"/>
              <a:buNone/>
            </a:pPr>
            <a:endParaRPr lang="zh-CN" altLang="en-US" sz="2400" kern="1200" dirty="0">
              <a:solidFill>
                <a:srgbClr val="003399"/>
              </a:solidFill>
              <a:latin typeface="Times New Roman" pitchFamily="18" charset="0"/>
              <a:ea typeface="微软雅黑" pitchFamily="34" charset="-122"/>
            </a:endParaRPr>
          </a:p>
          <a:p>
            <a:pPr marL="0" indent="0">
              <a:lnSpc>
                <a:spcPct val="120000"/>
              </a:lnSpc>
              <a:spcBef>
                <a:spcPts val="0"/>
              </a:spcBef>
              <a:buClr>
                <a:schemeClr val="hlink"/>
              </a:buClr>
              <a:buSzPct val="80000"/>
              <a:buBlip>
                <a:blip r:embed="rId2"/>
              </a:buBlip>
            </a:pPr>
            <a:r>
              <a:rPr lang="en-US" altLang="en-US" sz="2400" kern="1200" dirty="0">
                <a:solidFill>
                  <a:srgbClr val="003399"/>
                </a:solidFill>
                <a:latin typeface="Times New Roman" pitchFamily="18" charset="0"/>
                <a:ea typeface="微软雅黑" pitchFamily="34" charset="-122"/>
              </a:rPr>
              <a:t>2008</a:t>
            </a:r>
            <a:r>
              <a:rPr lang="zh-CN" altLang="en-US" sz="2400" kern="1200" dirty="0">
                <a:solidFill>
                  <a:srgbClr val="003399"/>
                </a:solidFill>
                <a:latin typeface="Times New Roman" pitchFamily="18" charset="0"/>
                <a:ea typeface="微软雅黑" pitchFamily="34" charset="-122"/>
              </a:rPr>
              <a:t>年</a:t>
            </a:r>
            <a:r>
              <a:rPr lang="en-US" altLang="en-US" sz="2400" kern="1200" dirty="0">
                <a:solidFill>
                  <a:srgbClr val="003399"/>
                </a:solidFill>
                <a:latin typeface="Times New Roman" pitchFamily="18" charset="0"/>
                <a:ea typeface="微软雅黑" pitchFamily="34" charset="-122"/>
              </a:rPr>
              <a:t>2</a:t>
            </a:r>
            <a:r>
              <a:rPr lang="zh-CN" altLang="en-US" sz="2400" kern="1200" dirty="0">
                <a:solidFill>
                  <a:srgbClr val="003399"/>
                </a:solidFill>
                <a:latin typeface="Times New Roman" pitchFamily="18" charset="0"/>
                <a:ea typeface="微软雅黑" pitchFamily="34" charset="-122"/>
              </a:rPr>
              <a:t>月，荷兰政府发布了一项</a:t>
            </a:r>
            <a:r>
              <a:rPr lang="zh-CN" altLang="en-US" sz="2400" kern="1200" dirty="0">
                <a:solidFill>
                  <a:srgbClr val="C00000"/>
                </a:solidFill>
                <a:latin typeface="Times New Roman" pitchFamily="18" charset="0"/>
                <a:ea typeface="微软雅黑" pitchFamily="34" charset="-122"/>
              </a:rPr>
              <a:t>警告</a:t>
            </a:r>
            <a:r>
              <a:rPr lang="zh-CN" altLang="en-US" sz="2400" kern="1200" dirty="0">
                <a:solidFill>
                  <a:srgbClr val="003399"/>
                </a:solidFill>
                <a:latin typeface="Times New Roman" pitchFamily="18" charset="0"/>
                <a:ea typeface="微软雅黑" pitchFamily="34" charset="-122"/>
              </a:rPr>
              <a:t>，指出目前广泛应用的恩智浦公司生产的</a:t>
            </a:r>
            <a:r>
              <a:rPr lang="en-US" altLang="en-US" sz="2400" kern="1200" dirty="0" err="1">
                <a:solidFill>
                  <a:srgbClr val="003399"/>
                </a:solidFill>
                <a:latin typeface="Times New Roman" pitchFamily="18" charset="0"/>
                <a:ea typeface="微软雅黑" pitchFamily="34" charset="-122"/>
              </a:rPr>
              <a:t>Mifare</a:t>
            </a:r>
            <a:r>
              <a:rPr lang="en-US" altLang="en-US" sz="2400" kern="1200" dirty="0">
                <a:solidFill>
                  <a:srgbClr val="003399"/>
                </a:solidFill>
                <a:latin typeface="Times New Roman" pitchFamily="18" charset="0"/>
                <a:ea typeface="微软雅黑" pitchFamily="34" charset="-122"/>
              </a:rPr>
              <a:t> RFID</a:t>
            </a:r>
            <a:r>
              <a:rPr lang="zh-CN" altLang="en-US" sz="2400" kern="1200" dirty="0">
                <a:solidFill>
                  <a:srgbClr val="003399"/>
                </a:solidFill>
                <a:latin typeface="Times New Roman" pitchFamily="18" charset="0"/>
                <a:ea typeface="微软雅黑" pitchFamily="34" charset="-122"/>
              </a:rPr>
              <a:t>产品被破解。</a:t>
            </a:r>
          </a:p>
          <a:p>
            <a:pPr marL="0" indent="0">
              <a:lnSpc>
                <a:spcPct val="120000"/>
              </a:lnSpc>
              <a:spcBef>
                <a:spcPts val="0"/>
              </a:spcBef>
              <a:buClr>
                <a:schemeClr val="hlink"/>
              </a:buClr>
              <a:buSzPct val="80000"/>
              <a:buBlip>
                <a:blip r:embed="rId2"/>
              </a:buBlip>
            </a:pPr>
            <a:r>
              <a:rPr lang="en-US" altLang="en-US" sz="2400" kern="1200" dirty="0" err="1">
                <a:solidFill>
                  <a:srgbClr val="003399"/>
                </a:solidFill>
                <a:latin typeface="Times New Roman" pitchFamily="18" charset="0"/>
                <a:ea typeface="微软雅黑" pitchFamily="34" charset="-122"/>
              </a:rPr>
              <a:t>Henryk</a:t>
            </a:r>
            <a:r>
              <a:rPr lang="en-US" altLang="en-US" sz="2400" kern="1200" dirty="0">
                <a:solidFill>
                  <a:srgbClr val="003399"/>
                </a:solidFill>
                <a:latin typeface="Times New Roman" pitchFamily="18" charset="0"/>
                <a:ea typeface="微软雅黑" pitchFamily="34" charset="-122"/>
              </a:rPr>
              <a:t> </a:t>
            </a:r>
            <a:r>
              <a:rPr lang="en-US" altLang="en-US" sz="2400" kern="1200" dirty="0" err="1">
                <a:solidFill>
                  <a:srgbClr val="003399"/>
                </a:solidFill>
                <a:latin typeface="Times New Roman" pitchFamily="18" charset="0"/>
                <a:ea typeface="微软雅黑" pitchFamily="34" charset="-122"/>
              </a:rPr>
              <a:t>Plotz</a:t>
            </a:r>
            <a:r>
              <a:rPr lang="zh-CN" altLang="en-US" sz="2400" kern="1200" dirty="0">
                <a:solidFill>
                  <a:srgbClr val="003399"/>
                </a:solidFill>
                <a:latin typeface="Times New Roman" pitchFamily="18" charset="0"/>
                <a:ea typeface="微软雅黑" pitchFamily="34" charset="-122"/>
              </a:rPr>
              <a:t>和</a:t>
            </a:r>
            <a:r>
              <a:rPr lang="en-US" altLang="en-US" sz="2400" kern="1200" dirty="0" err="1">
                <a:solidFill>
                  <a:srgbClr val="003399"/>
                </a:solidFill>
                <a:latin typeface="Times New Roman" pitchFamily="18" charset="0"/>
                <a:ea typeface="微软雅黑" pitchFamily="34" charset="-122"/>
              </a:rPr>
              <a:t>Karsten</a:t>
            </a:r>
            <a:r>
              <a:rPr lang="en-US" altLang="en-US" sz="2400" kern="1200" dirty="0">
                <a:solidFill>
                  <a:srgbClr val="003399"/>
                </a:solidFill>
                <a:latin typeface="Times New Roman" pitchFamily="18" charset="0"/>
                <a:ea typeface="微软雅黑" pitchFamily="34" charset="-122"/>
              </a:rPr>
              <a:t> </a:t>
            </a:r>
            <a:r>
              <a:rPr lang="en-US" altLang="en-US" sz="2400" kern="1200" dirty="0" err="1">
                <a:solidFill>
                  <a:srgbClr val="003399"/>
                </a:solidFill>
                <a:latin typeface="Times New Roman" pitchFamily="18" charset="0"/>
                <a:ea typeface="微软雅黑" pitchFamily="34" charset="-122"/>
              </a:rPr>
              <a:t>Nohl</a:t>
            </a:r>
            <a:r>
              <a:rPr lang="zh-CN" altLang="en-US" sz="2400" kern="1200" dirty="0">
                <a:solidFill>
                  <a:srgbClr val="C00000"/>
                </a:solidFill>
                <a:latin typeface="Times New Roman" pitchFamily="18" charset="0"/>
                <a:ea typeface="微软雅黑" pitchFamily="34" charset="-122"/>
              </a:rPr>
              <a:t>破解</a:t>
            </a:r>
            <a:r>
              <a:rPr lang="zh-CN" altLang="en-US" sz="2400" kern="1200" dirty="0">
                <a:solidFill>
                  <a:srgbClr val="003399"/>
                </a:solidFill>
                <a:latin typeface="Times New Roman" pitchFamily="18" charset="0"/>
                <a:ea typeface="微软雅黑" pitchFamily="34" charset="-122"/>
              </a:rPr>
              <a:t>了</a:t>
            </a:r>
            <a:r>
              <a:rPr lang="en-US" altLang="en-US" sz="2400" kern="1200" dirty="0" err="1">
                <a:solidFill>
                  <a:srgbClr val="003399"/>
                </a:solidFill>
                <a:latin typeface="Times New Roman" pitchFamily="18" charset="0"/>
                <a:ea typeface="微软雅黑" pitchFamily="34" charset="-122"/>
              </a:rPr>
              <a:t>Mifare</a:t>
            </a:r>
            <a:r>
              <a:rPr lang="en-US" altLang="en-US" sz="2400" kern="1200" dirty="0">
                <a:solidFill>
                  <a:srgbClr val="003399"/>
                </a:solidFill>
                <a:latin typeface="Times New Roman" pitchFamily="18" charset="0"/>
                <a:ea typeface="微软雅黑" pitchFamily="34" charset="-122"/>
              </a:rPr>
              <a:t> Classic</a:t>
            </a:r>
            <a:r>
              <a:rPr lang="zh-CN" altLang="en-US" sz="2400" kern="1200" dirty="0">
                <a:solidFill>
                  <a:srgbClr val="003399"/>
                </a:solidFill>
                <a:latin typeface="Times New Roman" pitchFamily="18" charset="0"/>
                <a:ea typeface="微软雅黑" pitchFamily="34" charset="-122"/>
              </a:rPr>
              <a:t>的加密算法。</a:t>
            </a:r>
          </a:p>
          <a:p>
            <a:pPr marL="0" indent="0">
              <a:lnSpc>
                <a:spcPct val="120000"/>
              </a:lnSpc>
              <a:spcBef>
                <a:spcPts val="0"/>
              </a:spcBef>
              <a:buClr>
                <a:schemeClr val="hlink"/>
              </a:buClr>
              <a:buSzPct val="80000"/>
              <a:buBlip>
                <a:blip r:embed="rId2"/>
              </a:buBlip>
            </a:pPr>
            <a:r>
              <a:rPr lang="zh-CN" altLang="en-US" sz="2400" kern="1200" dirty="0">
                <a:solidFill>
                  <a:srgbClr val="003399"/>
                </a:solidFill>
                <a:latin typeface="Times New Roman" pitchFamily="18" charset="0"/>
                <a:ea typeface="微软雅黑" pitchFamily="34" charset="-122"/>
              </a:rPr>
              <a:t>我国很多信息系统均采用了恩智浦公司的</a:t>
            </a:r>
            <a:r>
              <a:rPr lang="en-US" altLang="en-US" sz="2400" kern="1200" dirty="0" err="1">
                <a:solidFill>
                  <a:srgbClr val="003399"/>
                </a:solidFill>
                <a:latin typeface="Times New Roman" pitchFamily="18" charset="0"/>
                <a:ea typeface="微软雅黑" pitchFamily="34" charset="-122"/>
              </a:rPr>
              <a:t>Mifare</a:t>
            </a:r>
            <a:r>
              <a:rPr lang="zh-CN" altLang="en-US" sz="2400" kern="1200" dirty="0">
                <a:solidFill>
                  <a:srgbClr val="003399"/>
                </a:solidFill>
                <a:latin typeface="Times New Roman" pitchFamily="18" charset="0"/>
                <a:ea typeface="微软雅黑" pitchFamily="34" charset="-122"/>
              </a:rPr>
              <a:t>卡，此事件已经</a:t>
            </a:r>
            <a:r>
              <a:rPr lang="zh-CN" altLang="en-US" sz="2400" kern="1200" dirty="0">
                <a:solidFill>
                  <a:srgbClr val="C00000"/>
                </a:solidFill>
                <a:latin typeface="Times New Roman" pitchFamily="18" charset="0"/>
                <a:ea typeface="微软雅黑" pitchFamily="34" charset="-122"/>
              </a:rPr>
              <a:t>高度重视</a:t>
            </a:r>
            <a:r>
              <a:rPr lang="zh-CN" altLang="en-US" sz="2400" kern="1200" dirty="0">
                <a:solidFill>
                  <a:srgbClr val="003399"/>
                </a:solidFill>
                <a:latin typeface="Times New Roman" pitchFamily="18" charset="0"/>
                <a:ea typeface="微软雅黑" pitchFamily="34" charset="-122"/>
              </a:rPr>
              <a:t>。</a:t>
            </a:r>
          </a:p>
          <a:p>
            <a:endParaRPr lang="zh-CN" altLang="en-US" sz="1800" dirty="0">
              <a:solidFill>
                <a:srgbClr val="003399"/>
              </a:solidFill>
              <a:latin typeface="微软雅黑" pitchFamily="34" charset="-122"/>
              <a:ea typeface="微软雅黑" pitchFamily="34"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fade">
                                      <p:cBhvr>
                                        <p:cTn id="7"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15.7 AAA</a:t>
            </a:r>
            <a:r>
              <a:rPr lang="zh-CN" altLang="en-US" dirty="0" smtClean="0"/>
              <a:t>认证与移动</a:t>
            </a:r>
            <a:r>
              <a:rPr lang="en-US" altLang="zh-CN" dirty="0" smtClean="0"/>
              <a:t>IP</a:t>
            </a:r>
            <a:r>
              <a:rPr lang="zh-CN" altLang="en-US" dirty="0" smtClean="0"/>
              <a:t>技术</a:t>
            </a:r>
            <a:endParaRPr lang="zh-CN" altLang="en-US" dirty="0"/>
          </a:p>
        </p:txBody>
      </p:sp>
      <p:sp>
        <p:nvSpPr>
          <p:cNvPr id="3" name="文本占位符 2"/>
          <p:cNvSpPr>
            <a:spLocks noGrp="1"/>
          </p:cNvSpPr>
          <p:nvPr>
            <p:ph type="body" sz="half" idx="1"/>
          </p:nvPr>
        </p:nvSpPr>
        <p:spPr/>
        <p:txBody>
          <a:bodyPr/>
          <a:lstStyle/>
          <a:p>
            <a:pPr marL="0" indent="0">
              <a:buNone/>
            </a:pPr>
            <a:r>
              <a:rPr lang="en-US" altLang="zh-CN" dirty="0" smtClean="0"/>
              <a:t>AAA</a:t>
            </a:r>
            <a:r>
              <a:rPr lang="zh-CN" altLang="en-US" dirty="0" smtClean="0"/>
              <a:t>：</a:t>
            </a:r>
            <a:endParaRPr lang="en-US" altLang="zh-CN" dirty="0" smtClean="0"/>
          </a:p>
          <a:p>
            <a:r>
              <a:rPr lang="en-US" altLang="zh-CN" dirty="0" smtClean="0"/>
              <a:t>Authentication</a:t>
            </a:r>
          </a:p>
          <a:p>
            <a:r>
              <a:rPr lang="en-US" altLang="zh-CN" dirty="0" smtClean="0"/>
              <a:t>Authorization</a:t>
            </a:r>
          </a:p>
          <a:p>
            <a:r>
              <a:rPr lang="en-US" altLang="zh-CN" dirty="0" smtClean="0"/>
              <a:t>Accounting</a:t>
            </a:r>
          </a:p>
          <a:p>
            <a:endParaRPr lang="en-US" altLang="zh-CN" dirty="0"/>
          </a:p>
          <a:p>
            <a:r>
              <a:rPr lang="en-US" altLang="zh-CN" dirty="0" smtClean="0"/>
              <a:t>P441</a:t>
            </a:r>
            <a:r>
              <a:rPr lang="zh-CN" altLang="en-US" dirty="0" smtClean="0"/>
              <a:t>，图</a:t>
            </a:r>
            <a:r>
              <a:rPr lang="en-US" altLang="zh-CN" dirty="0" smtClean="0"/>
              <a:t>15-21</a:t>
            </a:r>
            <a:endParaRPr lang="zh-CN" altLang="en-US" dirty="0"/>
          </a:p>
        </p:txBody>
      </p:sp>
      <p:sp>
        <p:nvSpPr>
          <p:cNvPr id="4" name="内容占位符 3"/>
          <p:cNvSpPr>
            <a:spLocks noGrp="1"/>
          </p:cNvSpPr>
          <p:nvPr>
            <p:ph sz="half" idx="2"/>
          </p:nvPr>
        </p:nvSpPr>
        <p:spPr/>
        <p:txBody>
          <a:bodyPr/>
          <a:lstStyle/>
          <a:p>
            <a:r>
              <a:rPr lang="en-US" altLang="zh-CN" dirty="0" smtClean="0"/>
              <a:t>Radius</a:t>
            </a:r>
            <a:r>
              <a:rPr lang="zh-CN" altLang="en-US" dirty="0" smtClean="0"/>
              <a:t>协议：</a:t>
            </a:r>
            <a:endParaRPr lang="en-US" altLang="zh-CN" dirty="0" smtClean="0"/>
          </a:p>
          <a:p>
            <a:r>
              <a:rPr lang="en-US" altLang="zh-CN" dirty="0" smtClean="0"/>
              <a:t>Remote Access dial-in User Service</a:t>
            </a:r>
          </a:p>
          <a:p>
            <a:r>
              <a:rPr lang="en-US" altLang="zh-CN" dirty="0"/>
              <a:t> </a:t>
            </a:r>
            <a:r>
              <a:rPr lang="zh-CN" altLang="en-US" dirty="0" smtClean="0"/>
              <a:t>实现对用户进行身份识别，授权和计费。</a:t>
            </a:r>
            <a:endParaRPr lang="zh-CN" altLang="en-US" dirty="0"/>
          </a:p>
        </p:txBody>
      </p:sp>
      <p:pic>
        <p:nvPicPr>
          <p:cNvPr id="51202" name="Picture 2" descr="https://gss1.bdstatic.com/9vo3dSag_xI4khGkpoWK1HF6hhy/baike/c0%3Dbaike80%2C5%2C5%2C80%2C26/sign=40232c9ecc5c10383073c690d378f876/c9fcc3cec3fdfc033b36cf3cde3f8794a5c226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044" y="1788675"/>
            <a:ext cx="5715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14318"/>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additive="base">
                                        <p:cTn id="7" dur="500" fill="hold"/>
                                        <p:tgtEl>
                                          <p:spTgt spid="51202"/>
                                        </p:tgtEl>
                                        <p:attrNameLst>
                                          <p:attrName>ppt_x</p:attrName>
                                        </p:attrNameLst>
                                      </p:cBhvr>
                                      <p:tavLst>
                                        <p:tav tm="0">
                                          <p:val>
                                            <p:strVal val="#ppt_x"/>
                                          </p:val>
                                        </p:tav>
                                        <p:tav tm="100000">
                                          <p:val>
                                            <p:strVal val="#ppt_x"/>
                                          </p:val>
                                        </p:tav>
                                      </p:tavLst>
                                    </p:anim>
                                    <p:anim calcmode="lin" valueType="num">
                                      <p:cBhvr additive="base">
                                        <p:cTn id="8" dur="500" fill="hold"/>
                                        <p:tgtEl>
                                          <p:spTgt spid="51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15.7 AAA</a:t>
            </a:r>
            <a:r>
              <a:rPr lang="zh-CN" altLang="en-US" dirty="0"/>
              <a:t>认证与移动</a:t>
            </a:r>
            <a:r>
              <a:rPr lang="en-US" altLang="zh-CN" dirty="0"/>
              <a:t>IP</a:t>
            </a:r>
            <a:r>
              <a:rPr lang="zh-CN" altLang="en-US" dirty="0"/>
              <a:t>技术</a:t>
            </a:r>
          </a:p>
        </p:txBody>
      </p:sp>
      <p:sp>
        <p:nvSpPr>
          <p:cNvPr id="3" name="文本占位符 2"/>
          <p:cNvSpPr>
            <a:spLocks noGrp="1"/>
          </p:cNvSpPr>
          <p:nvPr>
            <p:ph type="body" sz="half" idx="1"/>
          </p:nvPr>
        </p:nvSpPr>
        <p:spPr>
          <a:xfrm>
            <a:off x="465992" y="1268417"/>
            <a:ext cx="4116266" cy="2160584"/>
          </a:xfrm>
        </p:spPr>
        <p:txBody>
          <a:bodyPr/>
          <a:lstStyle/>
          <a:p>
            <a:r>
              <a:rPr lang="en-US" altLang="zh-CN" dirty="0" smtClean="0"/>
              <a:t>DIAMETER</a:t>
            </a:r>
            <a:r>
              <a:rPr lang="zh-CN" altLang="en-US" dirty="0" smtClean="0"/>
              <a:t>协议</a:t>
            </a:r>
            <a:endParaRPr lang="en-US" altLang="zh-CN" dirty="0" smtClean="0"/>
          </a:p>
          <a:p>
            <a:r>
              <a:rPr lang="zh-CN" altLang="en-US" dirty="0" smtClean="0"/>
              <a:t>新一代协议（处理移动</a:t>
            </a:r>
            <a:r>
              <a:rPr lang="en-US" altLang="zh-CN" dirty="0" smtClean="0"/>
              <a:t>IP</a:t>
            </a:r>
            <a:r>
              <a:rPr lang="zh-CN" altLang="en-US" dirty="0" smtClean="0"/>
              <a:t>）</a:t>
            </a:r>
            <a:endParaRPr lang="zh-CN" altLang="en-US" dirty="0"/>
          </a:p>
        </p:txBody>
      </p:sp>
      <p:sp>
        <p:nvSpPr>
          <p:cNvPr id="4" name="内容占位符 3"/>
          <p:cNvSpPr>
            <a:spLocks noGrp="1"/>
          </p:cNvSpPr>
          <p:nvPr>
            <p:ph sz="half" idx="2"/>
          </p:nvPr>
        </p:nvSpPr>
        <p:spPr>
          <a:xfrm>
            <a:off x="4722936" y="1268416"/>
            <a:ext cx="4117731" cy="2232617"/>
          </a:xfrm>
        </p:spPr>
        <p:txBody>
          <a:bodyPr/>
          <a:lstStyle/>
          <a:p>
            <a:r>
              <a:rPr lang="zh-CN" altLang="en-US" dirty="0" smtClean="0"/>
              <a:t>移动</a:t>
            </a:r>
            <a:r>
              <a:rPr lang="en-US" altLang="zh-CN" dirty="0" smtClean="0"/>
              <a:t>IP</a:t>
            </a:r>
            <a:r>
              <a:rPr lang="zh-CN" altLang="en-US" dirty="0" smtClean="0"/>
              <a:t>网</a:t>
            </a:r>
            <a:endParaRPr lang="en-US" altLang="zh-CN" dirty="0" smtClean="0"/>
          </a:p>
          <a:p>
            <a:r>
              <a:rPr lang="en-US" altLang="zh-CN" dirty="0" smtClean="0"/>
              <a:t>P440 </a:t>
            </a:r>
            <a:r>
              <a:rPr lang="zh-CN" altLang="en-US" dirty="0" smtClean="0"/>
              <a:t>图</a:t>
            </a:r>
            <a:r>
              <a:rPr lang="en-US" altLang="zh-CN" dirty="0" smtClean="0"/>
              <a:t>15-20</a:t>
            </a:r>
            <a:endParaRPr lang="zh-CN" altLang="en-US" dirty="0"/>
          </a:p>
        </p:txBody>
      </p:sp>
      <p:sp>
        <p:nvSpPr>
          <p:cNvPr id="5" name="文本占位符 2"/>
          <p:cNvSpPr txBox="1">
            <a:spLocks/>
          </p:cNvSpPr>
          <p:nvPr/>
        </p:nvSpPr>
        <p:spPr bwMode="auto">
          <a:xfrm>
            <a:off x="1532258" y="3573066"/>
            <a:ext cx="6843135" cy="2160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47675" indent="-447675" algn="l" rtl="0" eaLnBrk="0" fontAlgn="base" latinLnBrk="1" hangingPunct="0">
              <a:spcBef>
                <a:spcPct val="20000"/>
              </a:spcBef>
              <a:spcAft>
                <a:spcPct val="0"/>
              </a:spcAft>
              <a:buClr>
                <a:srgbClr val="000099"/>
              </a:buClr>
              <a:buFont typeface="Wingdings" pitchFamily="2" charset="2"/>
              <a:buChar char="Ø"/>
              <a:defRPr kumimoji="1" sz="3200">
                <a:solidFill>
                  <a:srgbClr val="333399"/>
                </a:solidFill>
                <a:latin typeface="黑体" pitchFamily="2" charset="-122"/>
                <a:ea typeface="黑体" pitchFamily="2" charset="-122"/>
                <a:cs typeface="+mn-cs"/>
              </a:defRPr>
            </a:lvl1pPr>
            <a:lvl2pPr marL="889000" indent="-439738" algn="l" rtl="0" eaLnBrk="0" fontAlgn="base" latinLnBrk="1" hangingPunct="0">
              <a:spcBef>
                <a:spcPct val="20000"/>
              </a:spcBef>
              <a:spcAft>
                <a:spcPct val="0"/>
              </a:spcAft>
              <a:buClr>
                <a:srgbClr val="6699FF"/>
              </a:buClr>
              <a:buFont typeface="Wingdings 2" pitchFamily="18" charset="2"/>
              <a:buBlip>
                <a:blip r:embed="rId2"/>
              </a:buBlip>
              <a:defRPr kumimoji="1" sz="2800">
                <a:solidFill>
                  <a:srgbClr val="333399"/>
                </a:solidFill>
                <a:latin typeface="黑体" pitchFamily="2" charset="-122"/>
                <a:ea typeface="黑体" pitchFamily="2" charset="-122"/>
                <a:cs typeface="+mn-cs"/>
              </a:defRPr>
            </a:lvl2pPr>
            <a:lvl3pPr marL="1293813" indent="-403225" algn="l" rtl="0" eaLnBrk="0" fontAlgn="base" latinLnBrk="1" hangingPunct="0">
              <a:spcBef>
                <a:spcPct val="20000"/>
              </a:spcBef>
              <a:spcAft>
                <a:spcPct val="0"/>
              </a:spcAft>
              <a:buClr>
                <a:srgbClr val="000099"/>
              </a:buClr>
              <a:buSzPct val="75000"/>
              <a:buFont typeface="Wingdings" pitchFamily="2" charset="2"/>
              <a:buChar char="l"/>
              <a:defRPr kumimoji="1" sz="2400">
                <a:solidFill>
                  <a:srgbClr val="333399"/>
                </a:solidFill>
                <a:latin typeface="黑体" pitchFamily="2" charset="-122"/>
                <a:ea typeface="黑体" pitchFamily="2" charset="-122"/>
                <a:cs typeface="+mn-cs"/>
              </a:defRPr>
            </a:lvl3pPr>
            <a:lvl4pPr marL="1681163" indent="-385763" algn="l" rtl="0" eaLnBrk="0" fontAlgn="base" latinLnBrk="1" hangingPunct="0">
              <a:spcBef>
                <a:spcPct val="20000"/>
              </a:spcBef>
              <a:spcAft>
                <a:spcPct val="0"/>
              </a:spcAft>
              <a:buClr>
                <a:srgbClr val="000099"/>
              </a:buClr>
              <a:buSzPct val="70000"/>
              <a:buFont typeface="Wingdings" pitchFamily="2" charset="2"/>
              <a:buChar char="u"/>
              <a:defRPr kumimoji="1" sz="2000">
                <a:solidFill>
                  <a:srgbClr val="333399"/>
                </a:solidFill>
                <a:latin typeface="黑体" pitchFamily="2" charset="-122"/>
                <a:ea typeface="黑体" pitchFamily="2" charset="-122"/>
                <a:cs typeface="+mn-cs"/>
              </a:defRPr>
            </a:lvl4pPr>
            <a:lvl5pPr marL="2070100" indent="-387350" algn="l" rtl="0" eaLnBrk="0" fontAlgn="base" latinLnBrk="1" hangingPunct="0">
              <a:spcBef>
                <a:spcPct val="20000"/>
              </a:spcBef>
              <a:spcAft>
                <a:spcPct val="0"/>
              </a:spcAft>
              <a:buClr>
                <a:srgbClr val="6699FF"/>
              </a:buClr>
              <a:buFont typeface="Wingdings 2" pitchFamily="18" charset="2"/>
              <a:buChar char="ò"/>
              <a:defRPr kumimoji="1" sz="2000">
                <a:solidFill>
                  <a:srgbClr val="333399"/>
                </a:solidFill>
                <a:latin typeface="黑体" pitchFamily="2" charset="-122"/>
                <a:ea typeface="黑体" pitchFamily="2" charset="-122"/>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a:lstStyle>
          <a:p>
            <a:r>
              <a:rPr lang="zh-CN" altLang="en-US" dirty="0" smtClean="0"/>
              <a:t>移动</a:t>
            </a:r>
            <a:r>
              <a:rPr lang="en-US" altLang="zh-CN" dirty="0" smtClean="0"/>
              <a:t>IP</a:t>
            </a:r>
            <a:r>
              <a:rPr lang="zh-CN" altLang="en-US" dirty="0" smtClean="0"/>
              <a:t>下的</a:t>
            </a:r>
            <a:r>
              <a:rPr lang="en-US" altLang="zh-CN" dirty="0" smtClean="0"/>
              <a:t>AAA</a:t>
            </a:r>
            <a:r>
              <a:rPr lang="zh-CN" altLang="en-US" dirty="0" smtClean="0"/>
              <a:t>模型</a:t>
            </a:r>
            <a:endParaRPr lang="en-US" altLang="zh-CN" dirty="0" smtClean="0"/>
          </a:p>
          <a:p>
            <a:r>
              <a:rPr lang="en-US" altLang="zh-CN" smtClean="0"/>
              <a:t>P444 </a:t>
            </a:r>
            <a:r>
              <a:rPr lang="zh-CN" altLang="en-US" smtClean="0"/>
              <a:t>图</a:t>
            </a:r>
            <a:r>
              <a:rPr lang="en-US" altLang="zh-CN" dirty="0" smtClean="0"/>
              <a:t>15-23</a:t>
            </a:r>
            <a:endParaRPr lang="zh-CN" altLang="en-US" dirty="0"/>
          </a:p>
        </p:txBody>
      </p:sp>
    </p:spTree>
    <p:extLst>
      <p:ext uri="{BB962C8B-B14F-4D97-AF65-F5344CB8AC3E}">
        <p14:creationId xmlns:p14="http://schemas.microsoft.com/office/powerpoint/2010/main" val="3828948517"/>
      </p:ext>
    </p:extLst>
  </p:cSld>
  <p:clrMapOvr>
    <a:masterClrMapping/>
  </p:clrMapOvr>
  <p:transition>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7554" y="2714620"/>
            <a:ext cx="2428892" cy="1200329"/>
          </a:xfrm>
          <a:prstGeom prst="rect">
            <a:avLst/>
          </a:prstGeom>
          <a:noFill/>
        </p:spPr>
        <p:txBody>
          <a:bodyPr wrap="square" rtlCol="0">
            <a:spAutoFit/>
          </a:bodyPr>
          <a:lstStyle/>
          <a:p>
            <a:r>
              <a:rPr lang="zh-CN" altLang="en-US" sz="7200" b="1" dirty="0">
                <a:solidFill>
                  <a:srgbClr val="0000FF"/>
                </a:solidFill>
                <a:effectLst>
                  <a:outerShdw blurRad="38100" dist="38100" dir="2700000" algn="tl">
                    <a:srgbClr val="000000">
                      <a:alpha val="43137"/>
                    </a:srgbClr>
                  </a:outerShdw>
                </a:effectLst>
                <a:latin typeface="微软雅黑" pitchFamily="34" charset="-122"/>
                <a:ea typeface="微软雅黑" pitchFamily="34" charset="-122"/>
              </a:rPr>
              <a:t>谢谢！</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0" y="-24"/>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4000" b="1" kern="0" dirty="0">
                <a:solidFill>
                  <a:schemeClr val="bg1"/>
                </a:solidFill>
                <a:latin typeface="Times New Roman" pitchFamily="18" charset="0"/>
                <a:ea typeface="微软雅黑" pitchFamily="34" charset="-122"/>
                <a:cs typeface="+mj-cs"/>
              </a:rPr>
              <a:t>15</a:t>
            </a:r>
            <a:r>
              <a:rPr kumimoji="1" lang="en-US"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.1.2 </a:t>
            </a:r>
            <a:r>
              <a:rPr kumimoji="1" lang="zh-CN" altLang="zh-CN" sz="4000" b="1" i="0" u="none" strike="noStrike" kern="0" cap="none" spc="0" normalizeH="0" noProof="0" dirty="0">
                <a:ln>
                  <a:noFill/>
                </a:ln>
                <a:solidFill>
                  <a:schemeClr val="bg1"/>
                </a:solidFill>
                <a:effectLst/>
                <a:uLnTx/>
                <a:uFillTx/>
                <a:latin typeface="Times New Roman" pitchFamily="18" charset="0"/>
                <a:ea typeface="微软雅黑" pitchFamily="34" charset="-122"/>
                <a:cs typeface="+mj-cs"/>
              </a:rPr>
              <a:t>身份证明系统的要求</a:t>
            </a:r>
          </a:p>
        </p:txBody>
      </p:sp>
      <p:grpSp>
        <p:nvGrpSpPr>
          <p:cNvPr id="15" name="组合 14"/>
          <p:cNvGrpSpPr/>
          <p:nvPr/>
        </p:nvGrpSpPr>
        <p:grpSpPr>
          <a:xfrm>
            <a:off x="0" y="1285860"/>
            <a:ext cx="9144000" cy="5072098"/>
            <a:chOff x="0" y="1285860"/>
            <a:chExt cx="9144000" cy="5072098"/>
          </a:xfrm>
        </p:grpSpPr>
        <p:pic>
          <p:nvPicPr>
            <p:cNvPr id="2" name="图片 1" descr="istockphoto_10339291-computer-study.jpg"/>
            <p:cNvPicPr>
              <a:picLocks noChangeAspect="1"/>
            </p:cNvPicPr>
            <p:nvPr/>
          </p:nvPicPr>
          <p:blipFill>
            <a:blip r:embed="rId2" cstate="print">
              <a:clrChange>
                <a:clrFrom>
                  <a:srgbClr val="F9FBFA"/>
                </a:clrFrom>
                <a:clrTo>
                  <a:srgbClr val="F9FBFA">
                    <a:alpha val="0"/>
                  </a:srgbClr>
                </a:clrTo>
              </a:clrChange>
            </a:blip>
            <a:stretch>
              <a:fillRect/>
            </a:stretch>
          </p:blipFill>
          <p:spPr>
            <a:xfrm>
              <a:off x="2857488" y="2643182"/>
              <a:ext cx="3429024" cy="2571768"/>
            </a:xfrm>
            <a:prstGeom prst="rect">
              <a:avLst/>
            </a:prstGeom>
          </p:spPr>
        </p:pic>
        <p:sp>
          <p:nvSpPr>
            <p:cNvPr id="3" name="Freeform 56"/>
            <p:cNvSpPr>
              <a:spLocks/>
            </p:cNvSpPr>
            <p:nvPr/>
          </p:nvSpPr>
          <p:spPr bwMode="auto">
            <a:xfrm flipV="1">
              <a:off x="571472" y="1719670"/>
              <a:ext cx="7981950" cy="4418013"/>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headEnd/>
              <a:tailEnd/>
            </a:ln>
            <a:effectLst>
              <a:outerShdw blurRad="50800" dist="38100" algn="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i="0" u="none" strike="noStrike" kern="0" cap="none" spc="0" normalizeH="0" noProof="0">
                <a:ln>
                  <a:noFill/>
                </a:ln>
                <a:solidFill>
                  <a:srgbClr val="003399"/>
                </a:solidFill>
                <a:effectLst/>
                <a:uLnTx/>
                <a:uFillTx/>
                <a:latin typeface="Times New Roman" pitchFamily="18" charset="0"/>
                <a:ea typeface="微软雅黑" pitchFamily="34" charset="-122"/>
              </a:endParaRPr>
            </a:p>
          </p:txBody>
        </p:sp>
        <p:sp>
          <p:nvSpPr>
            <p:cNvPr id="4" name="AutoShape 7"/>
            <p:cNvSpPr>
              <a:spLocks noChangeArrowheads="1"/>
            </p:cNvSpPr>
            <p:nvPr/>
          </p:nvSpPr>
          <p:spPr bwMode="auto">
            <a:xfrm>
              <a:off x="1785918" y="1285860"/>
              <a:ext cx="2357454" cy="857256"/>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1.</a:t>
              </a:r>
              <a:r>
                <a:rPr lang="zh-CN" altLang="en-US" sz="2400" kern="0" dirty="0">
                  <a:solidFill>
                    <a:srgbClr val="003399"/>
                  </a:solidFill>
                  <a:latin typeface="Times New Roman" pitchFamily="18" charset="0"/>
                  <a:ea typeface="微软雅黑" pitchFamily="34" charset="-122"/>
                </a:rPr>
                <a:t>最大可能正确</a:t>
              </a:r>
              <a:endParaRPr lang="en-US" altLang="zh-CN" sz="2400" kern="0" dirty="0">
                <a:solidFill>
                  <a:srgbClr val="003399"/>
                </a:solidFill>
                <a:latin typeface="Times New Roman" pitchFamily="18" charset="0"/>
                <a:ea typeface="微软雅黑" pitchFamily="34" charset="-122"/>
              </a:endParaRPr>
            </a:p>
            <a:p>
              <a:pPr lvl="0"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识别合法示证者</a:t>
              </a:r>
            </a:p>
          </p:txBody>
        </p:sp>
        <p:sp>
          <p:nvSpPr>
            <p:cNvPr id="5" name="AutoShape 7"/>
            <p:cNvSpPr>
              <a:spLocks noChangeArrowheads="1"/>
            </p:cNvSpPr>
            <p:nvPr/>
          </p:nvSpPr>
          <p:spPr bwMode="auto">
            <a:xfrm>
              <a:off x="2714612" y="5786454"/>
              <a:ext cx="2143140"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5.</a:t>
              </a:r>
              <a:r>
                <a:rPr lang="zh-CN" altLang="en-US" sz="2400" kern="0" dirty="0">
                  <a:solidFill>
                    <a:srgbClr val="003399"/>
                  </a:solidFill>
                  <a:latin typeface="Times New Roman" pitchFamily="18" charset="0"/>
                  <a:ea typeface="微软雅黑" pitchFamily="34" charset="-122"/>
                </a:rPr>
                <a:t>通信有效性 </a:t>
              </a:r>
            </a:p>
          </p:txBody>
        </p:sp>
        <p:sp>
          <p:nvSpPr>
            <p:cNvPr id="6" name="AutoShape 7"/>
            <p:cNvSpPr>
              <a:spLocks noChangeArrowheads="1"/>
            </p:cNvSpPr>
            <p:nvPr/>
          </p:nvSpPr>
          <p:spPr bwMode="auto">
            <a:xfrm>
              <a:off x="0" y="3500438"/>
              <a:ext cx="2436284" cy="785818"/>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3.</a:t>
              </a:r>
              <a:r>
                <a:rPr lang="zh-CN" altLang="en-US" sz="2400" kern="0" dirty="0">
                  <a:solidFill>
                    <a:srgbClr val="003399"/>
                  </a:solidFill>
                  <a:latin typeface="Times New Roman" pitchFamily="18" charset="0"/>
                  <a:ea typeface="微软雅黑" pitchFamily="34" charset="-122"/>
                </a:rPr>
                <a:t>最大可能防止</a:t>
              </a:r>
              <a:endParaRPr lang="en-US" altLang="zh-CN" sz="2400" kern="0" dirty="0">
                <a:solidFill>
                  <a:srgbClr val="003399"/>
                </a:solidFill>
                <a:latin typeface="Times New Roman" pitchFamily="18" charset="0"/>
                <a:ea typeface="微软雅黑" pitchFamily="34" charset="-122"/>
              </a:endParaRPr>
            </a:p>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攻击者伪装欺骗 </a:t>
              </a:r>
            </a:p>
          </p:txBody>
        </p:sp>
        <p:sp>
          <p:nvSpPr>
            <p:cNvPr id="7" name="AutoShape 7"/>
            <p:cNvSpPr>
              <a:spLocks noChangeArrowheads="1"/>
            </p:cNvSpPr>
            <p:nvPr/>
          </p:nvSpPr>
          <p:spPr bwMode="auto">
            <a:xfrm>
              <a:off x="642910" y="5000636"/>
              <a:ext cx="2143140"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4.</a:t>
              </a:r>
              <a:r>
                <a:rPr lang="zh-CN" altLang="en-US" sz="2400" kern="0" dirty="0">
                  <a:solidFill>
                    <a:srgbClr val="003399"/>
                  </a:solidFill>
                  <a:latin typeface="Times New Roman" pitchFamily="18" charset="0"/>
                  <a:ea typeface="微软雅黑" pitchFamily="34" charset="-122"/>
                </a:rPr>
                <a:t>计算有效性 </a:t>
              </a:r>
            </a:p>
          </p:txBody>
        </p:sp>
        <p:sp>
          <p:nvSpPr>
            <p:cNvPr id="8" name="AutoShape 7"/>
            <p:cNvSpPr>
              <a:spLocks noChangeArrowheads="1"/>
            </p:cNvSpPr>
            <p:nvPr/>
          </p:nvSpPr>
          <p:spPr bwMode="auto">
            <a:xfrm>
              <a:off x="0" y="2357430"/>
              <a:ext cx="2714644" cy="500066"/>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 </a:t>
              </a:r>
              <a:r>
                <a:rPr lang="en-US" altLang="zh-CN" sz="2400" kern="0" dirty="0">
                  <a:solidFill>
                    <a:srgbClr val="003399"/>
                  </a:solidFill>
                  <a:latin typeface="Times New Roman" pitchFamily="18" charset="0"/>
                  <a:ea typeface="微软雅黑" pitchFamily="34" charset="-122"/>
                </a:rPr>
                <a:t>2.</a:t>
              </a:r>
              <a:r>
                <a:rPr lang="zh-CN" altLang="en-US" sz="2400" kern="0" dirty="0">
                  <a:solidFill>
                    <a:srgbClr val="003399"/>
                  </a:solidFill>
                  <a:latin typeface="Times New Roman" pitchFamily="18" charset="0"/>
                  <a:ea typeface="微软雅黑" pitchFamily="34" charset="-122"/>
                </a:rPr>
                <a:t>不具有可传递性 </a:t>
              </a:r>
              <a:endParaRPr kumimoji="0"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endParaRPr>
            </a:p>
          </p:txBody>
        </p:sp>
        <p:sp>
          <p:nvSpPr>
            <p:cNvPr id="10" name="AutoShape 7"/>
            <p:cNvSpPr>
              <a:spLocks noChangeArrowheads="1"/>
            </p:cNvSpPr>
            <p:nvPr/>
          </p:nvSpPr>
          <p:spPr bwMode="auto">
            <a:xfrm>
              <a:off x="5572132" y="1357298"/>
              <a:ext cx="2357454"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10.</a:t>
              </a:r>
              <a:r>
                <a:rPr lang="zh-CN" altLang="en-US" sz="2400" kern="0" dirty="0">
                  <a:solidFill>
                    <a:srgbClr val="003399"/>
                  </a:solidFill>
                  <a:latin typeface="Times New Roman" pitchFamily="18" charset="0"/>
                  <a:ea typeface="微软雅黑" pitchFamily="34" charset="-122"/>
                </a:rPr>
                <a:t>可证明安全性 </a:t>
              </a:r>
            </a:p>
          </p:txBody>
        </p:sp>
        <p:sp>
          <p:nvSpPr>
            <p:cNvPr id="11" name="AutoShape 7"/>
            <p:cNvSpPr>
              <a:spLocks noChangeArrowheads="1"/>
            </p:cNvSpPr>
            <p:nvPr/>
          </p:nvSpPr>
          <p:spPr bwMode="auto">
            <a:xfrm>
              <a:off x="5572132" y="5429264"/>
              <a:ext cx="1928826" cy="857256"/>
            </a:xfrm>
            <a:prstGeom prst="roundRect">
              <a:avLst>
                <a:gd name="adj" fmla="val 13745"/>
              </a:avLst>
            </a:prstGeom>
            <a:solidFill>
              <a:schemeClr val="bg1"/>
            </a:solidFill>
            <a:ln w="31750">
              <a:solidFill>
                <a:srgbClr val="FF6600"/>
              </a:solidFill>
              <a:round/>
              <a:headEnd/>
              <a:tailEnd/>
            </a:ln>
            <a:effectLst/>
          </p:spPr>
          <p:txBody>
            <a:bodyPr wrap="none" anchor="ctr"/>
            <a:lstStyle/>
            <a:p>
              <a:pPr lvl="0" algn="ctr"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6.</a:t>
              </a:r>
              <a:r>
                <a:rPr lang="zh-CN" altLang="en-US" sz="2400" kern="0" dirty="0">
                  <a:solidFill>
                    <a:srgbClr val="003399"/>
                  </a:solidFill>
                  <a:latin typeface="Times New Roman" pitchFamily="18" charset="0"/>
                  <a:ea typeface="微软雅黑" pitchFamily="34" charset="-122"/>
                </a:rPr>
                <a:t>秘密参数</a:t>
              </a:r>
              <a:endParaRPr lang="en-US" altLang="zh-CN" sz="2400" kern="0" dirty="0">
                <a:solidFill>
                  <a:srgbClr val="003399"/>
                </a:solidFill>
                <a:latin typeface="Times New Roman" pitchFamily="18" charset="0"/>
                <a:ea typeface="微软雅黑" pitchFamily="34" charset="-122"/>
              </a:endParaRPr>
            </a:p>
            <a:p>
              <a:pPr lvl="0" algn="ctr"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能安全存储 </a:t>
              </a:r>
            </a:p>
          </p:txBody>
        </p:sp>
        <p:sp>
          <p:nvSpPr>
            <p:cNvPr id="12" name="AutoShape 7"/>
            <p:cNvSpPr>
              <a:spLocks noChangeArrowheads="1"/>
            </p:cNvSpPr>
            <p:nvPr/>
          </p:nvSpPr>
          <p:spPr bwMode="auto">
            <a:xfrm>
              <a:off x="7564940" y="3323429"/>
              <a:ext cx="1579060" cy="785818"/>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8.</a:t>
              </a:r>
              <a:r>
                <a:rPr lang="zh-CN" altLang="en-US" sz="2400" kern="0" dirty="0">
                  <a:solidFill>
                    <a:srgbClr val="003399"/>
                  </a:solidFill>
                  <a:latin typeface="Times New Roman" pitchFamily="18" charset="0"/>
                  <a:ea typeface="微软雅黑" pitchFamily="34" charset="-122"/>
                </a:rPr>
                <a:t>第三方</a:t>
              </a:r>
              <a:endParaRPr lang="en-US" altLang="zh-CN" sz="2400" kern="0" dirty="0">
                <a:solidFill>
                  <a:srgbClr val="003399"/>
                </a:solidFill>
                <a:latin typeface="Times New Roman" pitchFamily="18" charset="0"/>
                <a:ea typeface="微软雅黑" pitchFamily="34" charset="-122"/>
              </a:endParaRPr>
            </a:p>
            <a:p>
              <a:pPr lvl="0" eaLnBrk="0" hangingPunct="0">
                <a:lnSpc>
                  <a:spcPct val="80000"/>
                </a:lnSpc>
                <a:spcBef>
                  <a:spcPct val="20000"/>
                </a:spcBef>
                <a:defRPr/>
              </a:pPr>
              <a:r>
                <a:rPr lang="zh-CN" altLang="en-US" sz="2400" kern="0" dirty="0">
                  <a:solidFill>
                    <a:srgbClr val="003399"/>
                  </a:solidFill>
                  <a:latin typeface="Times New Roman" pitchFamily="18" charset="0"/>
                  <a:ea typeface="微软雅黑" pitchFamily="34" charset="-122"/>
                </a:rPr>
                <a:t>实时参与 </a:t>
              </a:r>
            </a:p>
          </p:txBody>
        </p:sp>
        <p:sp>
          <p:nvSpPr>
            <p:cNvPr id="13" name="AutoShape 7"/>
            <p:cNvSpPr>
              <a:spLocks noChangeArrowheads="1"/>
            </p:cNvSpPr>
            <p:nvPr/>
          </p:nvSpPr>
          <p:spPr bwMode="auto">
            <a:xfrm>
              <a:off x="6715140" y="4500570"/>
              <a:ext cx="1785950" cy="571504"/>
            </a:xfrm>
            <a:prstGeom prst="roundRect">
              <a:avLst>
                <a:gd name="adj" fmla="val 13745"/>
              </a:avLst>
            </a:prstGeom>
            <a:solidFill>
              <a:schemeClr val="bg1"/>
            </a:solidFill>
            <a:ln w="31750">
              <a:solidFill>
                <a:srgbClr val="FF6600"/>
              </a:solidFill>
              <a:round/>
              <a:headEnd/>
              <a:tailEnd/>
            </a:ln>
            <a:effectLst/>
          </p:spPr>
          <p:txBody>
            <a:bodyPr wrap="none" anchor="ctr"/>
            <a:lstStyle/>
            <a:p>
              <a:pPr lvl="0"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7.</a:t>
              </a:r>
              <a:r>
                <a:rPr lang="zh-CN" altLang="en-US" sz="2400" kern="0" dirty="0">
                  <a:solidFill>
                    <a:srgbClr val="003399"/>
                  </a:solidFill>
                  <a:latin typeface="Times New Roman" pitchFamily="18" charset="0"/>
                  <a:ea typeface="微软雅黑" pitchFamily="34" charset="-122"/>
                </a:rPr>
                <a:t>交互识别 </a:t>
              </a:r>
            </a:p>
          </p:txBody>
        </p:sp>
        <p:sp>
          <p:nvSpPr>
            <p:cNvPr id="14" name="AutoShape 7"/>
            <p:cNvSpPr>
              <a:spLocks noChangeArrowheads="1"/>
            </p:cNvSpPr>
            <p:nvPr/>
          </p:nvSpPr>
          <p:spPr bwMode="auto">
            <a:xfrm>
              <a:off x="6429356" y="2500306"/>
              <a:ext cx="2714644" cy="500066"/>
            </a:xfrm>
            <a:prstGeom prst="roundRect">
              <a:avLst>
                <a:gd name="adj" fmla="val 13745"/>
              </a:avLst>
            </a:prstGeom>
            <a:solidFill>
              <a:schemeClr val="bg1"/>
            </a:solidFill>
            <a:ln w="31750">
              <a:solidFill>
                <a:srgbClr val="FF6600"/>
              </a:solidFill>
              <a:round/>
              <a:headEnd/>
              <a:tailEnd/>
            </a:ln>
            <a:effectLst/>
          </p:spPr>
          <p:txBody>
            <a:bodyPr wrap="none" anchor="ctr"/>
            <a:lstStyle/>
            <a:p>
              <a:pPr algn="ctr" eaLnBrk="0" hangingPunct="0">
                <a:lnSpc>
                  <a:spcPct val="80000"/>
                </a:lnSpc>
                <a:spcBef>
                  <a:spcPct val="20000"/>
                </a:spcBef>
                <a:defRPr/>
              </a:pPr>
              <a:r>
                <a:rPr lang="en-US" altLang="zh-CN" sz="2400" kern="0" dirty="0">
                  <a:solidFill>
                    <a:srgbClr val="003399"/>
                  </a:solidFill>
                  <a:latin typeface="Times New Roman" pitchFamily="18" charset="0"/>
                  <a:ea typeface="微软雅黑" pitchFamily="34" charset="-122"/>
                </a:rPr>
                <a:t>9.</a:t>
              </a:r>
              <a:r>
                <a:rPr lang="zh-CN" altLang="en-US" sz="2400" kern="0" dirty="0">
                  <a:solidFill>
                    <a:srgbClr val="003399"/>
                  </a:solidFill>
                  <a:latin typeface="Times New Roman" pitchFamily="18" charset="0"/>
                  <a:ea typeface="微软雅黑" pitchFamily="34" charset="-122"/>
                </a:rPr>
                <a:t>第三方的可信性 </a:t>
              </a:r>
              <a:endParaRPr kumimoji="0" lang="zh-CN" altLang="en-US" sz="2400" i="0" u="none" strike="noStrike" kern="0" cap="none" spc="0" normalizeH="0" noProof="0" dirty="0">
                <a:ln>
                  <a:noFill/>
                </a:ln>
                <a:solidFill>
                  <a:srgbClr val="003399"/>
                </a:solidFill>
                <a:effectLst/>
                <a:uLnTx/>
                <a:uFillTx/>
                <a:latin typeface="Times New Roman" pitchFamily="18" charset="0"/>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out)">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24"/>
            <a:ext cx="9144000" cy="1143000"/>
          </a:xfrm>
        </p:spPr>
        <p:txBody>
          <a:bodyPr/>
          <a:lstStyle/>
          <a:p>
            <a:r>
              <a:rPr lang="en-US" altLang="zh-CN" sz="4000" dirty="0">
                <a:latin typeface="Times New Roman" pitchFamily="18" charset="0"/>
                <a:ea typeface="微软雅黑" pitchFamily="34" charset="-122"/>
              </a:rPr>
              <a:t>15.1.3 </a:t>
            </a:r>
            <a:r>
              <a:rPr lang="zh-CN" altLang="zh-CN" sz="4000" dirty="0">
                <a:latin typeface="Times New Roman" pitchFamily="18" charset="0"/>
                <a:ea typeface="微软雅黑" pitchFamily="34" charset="-122"/>
              </a:rPr>
              <a:t>身份证明的基本分类</a:t>
            </a:r>
          </a:p>
        </p:txBody>
      </p:sp>
      <p:grpSp>
        <p:nvGrpSpPr>
          <p:cNvPr id="16" name="组合 15"/>
          <p:cNvGrpSpPr/>
          <p:nvPr/>
        </p:nvGrpSpPr>
        <p:grpSpPr>
          <a:xfrm>
            <a:off x="0" y="1000108"/>
            <a:ext cx="9144000" cy="5857893"/>
            <a:chOff x="0" y="1000108"/>
            <a:chExt cx="9144000" cy="5857893"/>
          </a:xfrm>
        </p:grpSpPr>
        <p:sp>
          <p:nvSpPr>
            <p:cNvPr id="28" name="AutoShape 6" descr="apple-035"/>
            <p:cNvSpPr>
              <a:spLocks noChangeArrowheads="1"/>
            </p:cNvSpPr>
            <p:nvPr/>
          </p:nvSpPr>
          <p:spPr bwMode="auto">
            <a:xfrm>
              <a:off x="2643174" y="3855836"/>
              <a:ext cx="3357586" cy="1144800"/>
            </a:xfrm>
            <a:prstGeom prst="roundRect">
              <a:avLst>
                <a:gd name="adj" fmla="val 16667"/>
              </a:avLst>
            </a:prstGeom>
            <a:blipFill dpi="0" rotWithShape="1">
              <a:blip r:embed="rId2" cstate="print"/>
              <a:srcRect/>
              <a:stretch>
                <a:fillRect/>
              </a:stretch>
            </a:blipFill>
            <a:ln w="9525" algn="ctr">
              <a:solidFill>
                <a:schemeClr val="accent2"/>
              </a:solidFill>
              <a:round/>
              <a:headEnd/>
              <a:tailEnd/>
            </a:ln>
          </p:spPr>
          <p:txBody>
            <a:bodyPr wrap="none" anchor="ctr"/>
            <a:lstStyle/>
            <a:p>
              <a:pPr algn="ctr" eaLnBrk="0" latinLnBrk="1" hangingPunct="0">
                <a:spcBef>
                  <a:spcPct val="30000"/>
                </a:spcBef>
                <a:defRPr/>
              </a:pPr>
              <a:r>
                <a:rPr kumimoji="1" lang="zh-CN" altLang="en-US" sz="2600" dirty="0">
                  <a:solidFill>
                    <a:schemeClr val="bg1"/>
                  </a:solidFill>
                  <a:latin typeface="Times New Roman" pitchFamily="18" charset="0"/>
                  <a:ea typeface="微软雅黑" pitchFamily="34" charset="-122"/>
                </a:rPr>
                <a:t> </a:t>
              </a:r>
              <a:r>
                <a:rPr lang="en-US" altLang="zh-CN"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2.</a:t>
              </a:r>
              <a:r>
                <a:rPr lang="zh-CN" altLang="en-US"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身份识别</a:t>
              </a:r>
              <a:endParaRPr lang="en-US" altLang="zh-CN"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endParaRPr>
            </a:p>
            <a:p>
              <a:pPr algn="ctr" eaLnBrk="0" latinLnBrk="1" hangingPunct="0">
                <a:spcBef>
                  <a:spcPct val="30000"/>
                </a:spcBef>
                <a:defRPr/>
              </a:pPr>
              <a:r>
                <a:rPr kumimoji="1" lang="zh-CN" altLang="en-US" sz="2600" dirty="0">
                  <a:solidFill>
                    <a:schemeClr val="bg1"/>
                  </a:solidFill>
                  <a:latin typeface="Times New Roman" pitchFamily="18" charset="0"/>
                  <a:ea typeface="微软雅黑" pitchFamily="34" charset="-122"/>
                </a:rPr>
                <a:t>（</a:t>
              </a:r>
              <a:r>
                <a:rPr kumimoji="1" lang="en-US" altLang="zh-CN" sz="2600" dirty="0">
                  <a:solidFill>
                    <a:schemeClr val="bg1"/>
                  </a:solidFill>
                  <a:latin typeface="Times New Roman" pitchFamily="18" charset="0"/>
                  <a:ea typeface="微软雅黑" pitchFamily="34" charset="-122"/>
                </a:rPr>
                <a:t>Identity recognition</a:t>
              </a:r>
              <a:r>
                <a:rPr kumimoji="1" lang="zh-CN" altLang="en-US" sz="2600" dirty="0">
                  <a:solidFill>
                    <a:schemeClr val="bg1"/>
                  </a:solidFill>
                  <a:latin typeface="Times New Roman" pitchFamily="18" charset="0"/>
                  <a:ea typeface="微软雅黑" pitchFamily="34" charset="-122"/>
                </a:rPr>
                <a:t>）</a:t>
              </a:r>
            </a:p>
          </p:txBody>
        </p:sp>
        <p:sp>
          <p:nvSpPr>
            <p:cNvPr id="29" name="AutoShape 6" descr="apple-035"/>
            <p:cNvSpPr>
              <a:spLocks noChangeArrowheads="1"/>
            </p:cNvSpPr>
            <p:nvPr/>
          </p:nvSpPr>
          <p:spPr bwMode="auto">
            <a:xfrm>
              <a:off x="2643174" y="2571744"/>
              <a:ext cx="3357586" cy="1143008"/>
            </a:xfrm>
            <a:prstGeom prst="roundRect">
              <a:avLst>
                <a:gd name="adj" fmla="val 16667"/>
              </a:avLst>
            </a:prstGeom>
            <a:blipFill dpi="0" rotWithShape="1">
              <a:blip r:embed="rId2" cstate="print"/>
              <a:srcRect/>
              <a:stretch>
                <a:fillRect/>
              </a:stretch>
            </a:blipFill>
            <a:ln w="9525" algn="ctr">
              <a:solidFill>
                <a:schemeClr val="accent2"/>
              </a:solidFill>
              <a:round/>
              <a:headEnd/>
              <a:tailEnd/>
            </a:ln>
          </p:spPr>
          <p:txBody>
            <a:bodyPr wrap="none" anchor="ctr"/>
            <a:lstStyle/>
            <a:p>
              <a:pPr algn="ctr" eaLnBrk="0" latinLnBrk="1" hangingPunct="0">
                <a:spcBef>
                  <a:spcPct val="30000"/>
                </a:spcBef>
                <a:defRPr/>
              </a:pPr>
              <a:r>
                <a:rPr lang="zh-CN" altLang="en-US" sz="2600" b="1" dirty="0">
                  <a:solidFill>
                    <a:schemeClr val="bg1"/>
                  </a:solidFill>
                  <a:latin typeface="Times New Roman" pitchFamily="18" charset="0"/>
                  <a:ea typeface="微软雅黑" pitchFamily="34" charset="-122"/>
                </a:rPr>
                <a:t> </a:t>
              </a:r>
              <a:r>
                <a:rPr lang="en-US" altLang="zh-CN"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1.</a:t>
              </a:r>
              <a:r>
                <a:rPr lang="zh-CN" altLang="en-US"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rPr>
                <a:t>身份验证</a:t>
              </a:r>
              <a:endParaRPr lang="en-US" altLang="zh-CN" sz="2600" b="1" dirty="0">
                <a:solidFill>
                  <a:schemeClr val="bg1"/>
                </a:solidFill>
                <a:effectLst>
                  <a:outerShdw blurRad="38100" dist="38100" dir="2700000" algn="tl">
                    <a:srgbClr val="000000">
                      <a:alpha val="43137"/>
                    </a:srgbClr>
                  </a:outerShdw>
                </a:effectLst>
                <a:latin typeface="Times New Roman" pitchFamily="18" charset="0"/>
                <a:ea typeface="微软雅黑" pitchFamily="34" charset="-122"/>
              </a:endParaRPr>
            </a:p>
            <a:p>
              <a:pPr algn="ctr" eaLnBrk="0" latinLnBrk="1" hangingPunct="0">
                <a:spcBef>
                  <a:spcPct val="30000"/>
                </a:spcBef>
                <a:defRPr/>
              </a:pPr>
              <a:r>
                <a:rPr lang="zh-CN" altLang="en-US" sz="2600" dirty="0">
                  <a:solidFill>
                    <a:schemeClr val="bg1"/>
                  </a:solidFill>
                  <a:latin typeface="Times New Roman" pitchFamily="18" charset="0"/>
                  <a:ea typeface="微软雅黑" pitchFamily="34" charset="-122"/>
                </a:rPr>
                <a:t>（</a:t>
              </a:r>
              <a:r>
                <a:rPr lang="en-US" altLang="zh-CN" sz="2600" dirty="0">
                  <a:solidFill>
                    <a:schemeClr val="bg1"/>
                  </a:solidFill>
                  <a:latin typeface="Times New Roman" pitchFamily="18" charset="0"/>
                  <a:ea typeface="微软雅黑" pitchFamily="34" charset="-122"/>
                </a:rPr>
                <a:t>Identity verification</a:t>
              </a:r>
              <a:r>
                <a:rPr lang="zh-CN" altLang="en-US" sz="2600" dirty="0">
                  <a:solidFill>
                    <a:schemeClr val="bg1"/>
                  </a:solidFill>
                  <a:latin typeface="Times New Roman" pitchFamily="18" charset="0"/>
                  <a:ea typeface="微软雅黑" pitchFamily="34" charset="-122"/>
                </a:rPr>
                <a:t>） </a:t>
              </a:r>
            </a:p>
          </p:txBody>
        </p:sp>
        <p:grpSp>
          <p:nvGrpSpPr>
            <p:cNvPr id="35" name="组合 34"/>
            <p:cNvGrpSpPr/>
            <p:nvPr/>
          </p:nvGrpSpPr>
          <p:grpSpPr>
            <a:xfrm>
              <a:off x="0" y="1000108"/>
              <a:ext cx="9144000" cy="5857893"/>
              <a:chOff x="0" y="1000108"/>
              <a:chExt cx="9144000" cy="5857893"/>
            </a:xfrm>
          </p:grpSpPr>
          <p:pic>
            <p:nvPicPr>
              <p:cNvPr id="31" name="图片 30" descr="Biometrics-Hand-Scanning-300x187.jpg"/>
              <p:cNvPicPr>
                <a:picLocks noChangeAspect="1"/>
              </p:cNvPicPr>
              <p:nvPr/>
            </p:nvPicPr>
            <p:blipFill>
              <a:blip r:embed="rId3" cstate="print"/>
              <a:srcRect r="2501" b="2857"/>
              <a:stretch>
                <a:fillRect/>
              </a:stretch>
            </p:blipFill>
            <p:spPr>
              <a:xfrm>
                <a:off x="6444000" y="4000505"/>
                <a:ext cx="2700000" cy="2857496"/>
              </a:xfrm>
              <a:prstGeom prst="rect">
                <a:avLst/>
              </a:prstGeom>
            </p:spPr>
          </p:pic>
          <p:pic>
            <p:nvPicPr>
              <p:cNvPr id="32" name="图片 31" descr="fingerprint.jpg"/>
              <p:cNvPicPr>
                <a:picLocks noChangeAspect="1"/>
              </p:cNvPicPr>
              <p:nvPr/>
            </p:nvPicPr>
            <p:blipFill>
              <a:blip r:embed="rId4" cstate="print"/>
              <a:stretch>
                <a:fillRect/>
              </a:stretch>
            </p:blipFill>
            <p:spPr>
              <a:xfrm>
                <a:off x="0" y="4000504"/>
                <a:ext cx="2291082" cy="2857496"/>
              </a:xfrm>
              <a:prstGeom prst="rect">
                <a:avLst/>
              </a:prstGeom>
            </p:spPr>
          </p:pic>
          <p:pic>
            <p:nvPicPr>
              <p:cNvPr id="33" name="图片 32" descr="Integrate-risk-management-in-identity-verification.jpg"/>
              <p:cNvPicPr>
                <a:picLocks noChangeAspect="1"/>
              </p:cNvPicPr>
              <p:nvPr/>
            </p:nvPicPr>
            <p:blipFill>
              <a:blip r:embed="rId5" cstate="print"/>
              <a:stretch>
                <a:fillRect/>
              </a:stretch>
            </p:blipFill>
            <p:spPr>
              <a:xfrm>
                <a:off x="6444000" y="1142984"/>
                <a:ext cx="2700000" cy="2857520"/>
              </a:xfrm>
              <a:prstGeom prst="rect">
                <a:avLst/>
              </a:prstGeom>
            </p:spPr>
          </p:pic>
          <p:pic>
            <p:nvPicPr>
              <p:cNvPr id="34" name="图片 33" descr="untitled.png"/>
              <p:cNvPicPr>
                <a:picLocks noChangeAspect="1"/>
              </p:cNvPicPr>
              <p:nvPr/>
            </p:nvPicPr>
            <p:blipFill>
              <a:blip r:embed="rId6" cstate="print">
                <a:clrChange>
                  <a:clrFrom>
                    <a:srgbClr val="FFFFFF"/>
                  </a:clrFrom>
                  <a:clrTo>
                    <a:srgbClr val="FFFFFF">
                      <a:alpha val="0"/>
                    </a:srgbClr>
                  </a:clrTo>
                </a:clrChange>
              </a:blip>
              <a:stretch>
                <a:fillRect/>
              </a:stretch>
            </p:blipFill>
            <p:spPr>
              <a:xfrm>
                <a:off x="0" y="1000108"/>
                <a:ext cx="2439530" cy="3000396"/>
              </a:xfrm>
              <a:prstGeom prst="rect">
                <a:avLst/>
              </a:prstGeom>
            </p:spPr>
          </p:pic>
        </p:grpSp>
        <p:grpSp>
          <p:nvGrpSpPr>
            <p:cNvPr id="12312" name="Group 24"/>
            <p:cNvGrpSpPr>
              <a:grpSpLocks/>
            </p:cNvGrpSpPr>
            <p:nvPr/>
          </p:nvGrpSpPr>
          <p:grpSpPr bwMode="auto">
            <a:xfrm>
              <a:off x="3214678" y="1071546"/>
              <a:ext cx="2283460" cy="1369059"/>
              <a:chOff x="0" y="0"/>
              <a:chExt cx="3595" cy="2155"/>
            </a:xfrm>
          </p:grpSpPr>
          <p:pic>
            <p:nvPicPr>
              <p:cNvPr id="12313" name="Picture 25"/>
              <p:cNvPicPr>
                <a:picLocks noChangeAspect="1" noChangeArrowheads="1"/>
              </p:cNvPicPr>
              <p:nvPr/>
            </p:nvPicPr>
            <p:blipFill>
              <a:blip r:embed="rId7" cstate="print"/>
              <a:srcRect/>
              <a:stretch>
                <a:fillRect/>
              </a:stretch>
            </p:blipFill>
            <p:spPr bwMode="auto">
              <a:xfrm>
                <a:off x="0" y="0"/>
                <a:ext cx="3595" cy="2155"/>
              </a:xfrm>
              <a:prstGeom prst="rect">
                <a:avLst/>
              </a:prstGeom>
              <a:noFill/>
              <a:ln w="9525">
                <a:noFill/>
                <a:miter lim="800000"/>
                <a:headEnd/>
                <a:tailEnd/>
              </a:ln>
              <a:effectLst/>
            </p:spPr>
          </p:pic>
          <p:sp>
            <p:nvSpPr>
              <p:cNvPr id="12314" name="Text Box 26"/>
              <p:cNvSpPr txBox="1">
                <a:spLocks noChangeArrowheads="1"/>
              </p:cNvSpPr>
              <p:nvPr/>
            </p:nvSpPr>
            <p:spPr bwMode="auto">
              <a:xfrm>
                <a:off x="562" y="450"/>
                <a:ext cx="2690" cy="1308"/>
              </a:xfrm>
              <a:prstGeom prst="rect">
                <a:avLst/>
              </a:prstGeom>
              <a:noFill/>
              <a:ln w="9525">
                <a:noFill/>
                <a:miter lim="800000"/>
                <a:headEnd/>
                <a:tailEnd/>
              </a:ln>
              <a:effectLst/>
            </p:spPr>
            <p:txBody>
              <a:bodyPr>
                <a:spAutoFit/>
              </a:bodyPr>
              <a:lstStyle/>
              <a:p>
                <a:r>
                  <a:rPr lang="zh-CN" altLang="en-US" sz="2400" dirty="0">
                    <a:solidFill>
                      <a:srgbClr val="003399"/>
                    </a:solidFill>
                    <a:latin typeface="Times New Roman" pitchFamily="18" charset="0"/>
                    <a:ea typeface="微软雅黑" pitchFamily="34" charset="-122"/>
                  </a:rPr>
                  <a:t>你是否是你所声称的你？</a:t>
                </a:r>
              </a:p>
            </p:txBody>
          </p:sp>
        </p:grpSp>
        <p:grpSp>
          <p:nvGrpSpPr>
            <p:cNvPr id="12309" name="Group 21"/>
            <p:cNvGrpSpPr>
              <a:grpSpLocks/>
            </p:cNvGrpSpPr>
            <p:nvPr/>
          </p:nvGrpSpPr>
          <p:grpSpPr bwMode="auto">
            <a:xfrm>
              <a:off x="3071802" y="5157788"/>
              <a:ext cx="2281873" cy="1369060"/>
              <a:chOff x="0" y="0"/>
              <a:chExt cx="3593" cy="2155"/>
            </a:xfrm>
          </p:grpSpPr>
          <p:pic>
            <p:nvPicPr>
              <p:cNvPr id="12310" name="Picture 22"/>
              <p:cNvPicPr>
                <a:picLocks noChangeAspect="1" noChangeArrowheads="1"/>
              </p:cNvPicPr>
              <p:nvPr/>
            </p:nvPicPr>
            <p:blipFill>
              <a:blip r:embed="rId7" cstate="print"/>
              <a:srcRect/>
              <a:stretch>
                <a:fillRect/>
              </a:stretch>
            </p:blipFill>
            <p:spPr bwMode="auto">
              <a:xfrm>
                <a:off x="0" y="0"/>
                <a:ext cx="3593" cy="2155"/>
              </a:xfrm>
              <a:prstGeom prst="rect">
                <a:avLst/>
              </a:prstGeom>
              <a:noFill/>
              <a:ln w="9525">
                <a:noFill/>
                <a:miter lim="800000"/>
                <a:headEnd/>
                <a:tailEnd/>
              </a:ln>
              <a:effectLst/>
            </p:spPr>
          </p:pic>
          <p:sp>
            <p:nvSpPr>
              <p:cNvPr id="12311" name="Text Box 23"/>
              <p:cNvSpPr txBox="1">
                <a:spLocks noChangeArrowheads="1"/>
              </p:cNvSpPr>
              <p:nvPr/>
            </p:nvSpPr>
            <p:spPr bwMode="auto">
              <a:xfrm>
                <a:off x="680" y="450"/>
                <a:ext cx="2420" cy="1308"/>
              </a:xfrm>
              <a:prstGeom prst="rect">
                <a:avLst/>
              </a:prstGeom>
              <a:noFill/>
              <a:ln w="9525">
                <a:noFill/>
                <a:miter lim="800000"/>
                <a:headEnd/>
                <a:tailEnd/>
              </a:ln>
              <a:effectLst/>
            </p:spPr>
            <p:txBody>
              <a:bodyPr>
                <a:spAutoFit/>
              </a:bodyPr>
              <a:lstStyle/>
              <a:p>
                <a:r>
                  <a:rPr lang="zh-CN" altLang="en-US" sz="2400" dirty="0">
                    <a:solidFill>
                      <a:srgbClr val="003399"/>
                    </a:solidFill>
                    <a:latin typeface="Times New Roman" pitchFamily="18" charset="0"/>
                    <a:ea typeface="微软雅黑" pitchFamily="34" charset="-122"/>
                  </a:rPr>
                  <a:t>我是否知道你是谁？</a:t>
                </a:r>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out)">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idx="4294967295"/>
          </p:nvPr>
        </p:nvSpPr>
        <p:spPr>
          <a:xfrm>
            <a:off x="0" y="-24"/>
            <a:ext cx="9144000" cy="1143000"/>
          </a:xfrm>
        </p:spPr>
        <p:txBody>
          <a:bodyPr/>
          <a:lstStyle/>
          <a:p>
            <a:r>
              <a:rPr lang="en-US" altLang="zh-CN" sz="4000" dirty="0">
                <a:latin typeface="Times New Roman" pitchFamily="18" charset="0"/>
                <a:ea typeface="微软雅黑" pitchFamily="34" charset="-122"/>
              </a:rPr>
              <a:t>15.1.4 </a:t>
            </a:r>
            <a:r>
              <a:rPr lang="zh-CN" altLang="zh-CN" sz="4000" dirty="0">
                <a:latin typeface="Times New Roman" pitchFamily="18" charset="0"/>
                <a:ea typeface="微软雅黑" pitchFamily="34" charset="-122"/>
              </a:rPr>
              <a:t>实现身份证明的基本途径</a:t>
            </a:r>
          </a:p>
        </p:txBody>
      </p:sp>
      <p:grpSp>
        <p:nvGrpSpPr>
          <p:cNvPr id="16" name="组合 15"/>
          <p:cNvGrpSpPr/>
          <p:nvPr/>
        </p:nvGrpSpPr>
        <p:grpSpPr>
          <a:xfrm>
            <a:off x="4286248" y="1928802"/>
            <a:ext cx="4567237" cy="2104739"/>
            <a:chOff x="4286248" y="1928802"/>
            <a:chExt cx="4567237" cy="2104739"/>
          </a:xfrm>
        </p:grpSpPr>
        <p:graphicFrame>
          <p:nvGraphicFramePr>
            <p:cNvPr id="13316" name="Object 7"/>
            <p:cNvGraphicFramePr>
              <a:graphicFrameLocks noGrp="1" noChangeAspect="1"/>
            </p:cNvGraphicFramePr>
            <p:nvPr>
              <p:ph idx="4294967295"/>
            </p:nvPr>
          </p:nvGraphicFramePr>
          <p:xfrm>
            <a:off x="4286248" y="1928802"/>
            <a:ext cx="4567237" cy="1309688"/>
          </p:xfrm>
          <a:graphic>
            <a:graphicData uri="http://schemas.openxmlformats.org/presentationml/2006/ole">
              <mc:AlternateContent xmlns:mc="http://schemas.openxmlformats.org/markup-compatibility/2006">
                <mc:Choice xmlns:v="urn:schemas-microsoft-com:vml" Requires="v">
                  <p:oleObj spid="_x0000_s13337" name="Visio" r:id="rId3" imgW="7823520" imgH="2243407" progId="Visio.Drawing.11">
                    <p:embed/>
                  </p:oleObj>
                </mc:Choice>
                <mc:Fallback>
                  <p:oleObj name="Visio" r:id="rId3" imgW="7823520" imgH="2243407"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48" y="1928802"/>
                          <a:ext cx="4567237" cy="13096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7" name="Text Box 9"/>
            <p:cNvSpPr txBox="1">
              <a:spLocks noChangeArrowheads="1"/>
            </p:cNvSpPr>
            <p:nvPr/>
          </p:nvSpPr>
          <p:spPr bwMode="auto">
            <a:xfrm>
              <a:off x="4572000" y="3571876"/>
              <a:ext cx="4214842" cy="461665"/>
            </a:xfrm>
            <a:prstGeom prst="rect">
              <a:avLst/>
            </a:prstGeom>
            <a:noFill/>
            <a:ln w="9525">
              <a:noFill/>
              <a:miter lim="800000"/>
              <a:headEnd/>
              <a:tailEnd/>
            </a:ln>
            <a:effectLst/>
          </p:spPr>
          <p:txBody>
            <a:bodyPr wrap="square">
              <a:spAutoFit/>
            </a:bodyPr>
            <a:lstStyle/>
            <a:p>
              <a:pPr>
                <a:spcBef>
                  <a:spcPct val="50000"/>
                </a:spcBef>
                <a:buBlip>
                  <a:blip r:embed="rId5"/>
                </a:buBlip>
              </a:pPr>
              <a:r>
                <a:rPr lang="zh-CN" altLang="en-US" sz="2400" dirty="0">
                  <a:solidFill>
                    <a:srgbClr val="003399"/>
                  </a:solidFill>
                  <a:latin typeface="Times New Roman" pitchFamily="18" charset="0"/>
                  <a:ea typeface="微软雅黑" pitchFamily="34" charset="-122"/>
                </a:rPr>
                <a:t>通过这三者之一或组合实现</a:t>
              </a:r>
            </a:p>
          </p:txBody>
        </p:sp>
      </p:grpSp>
      <p:grpSp>
        <p:nvGrpSpPr>
          <p:cNvPr id="13321" name="Group 9"/>
          <p:cNvGrpSpPr>
            <a:grpSpLocks/>
          </p:cNvGrpSpPr>
          <p:nvPr/>
        </p:nvGrpSpPr>
        <p:grpSpPr bwMode="auto">
          <a:xfrm>
            <a:off x="714348" y="1142984"/>
            <a:ext cx="3292235" cy="3367737"/>
            <a:chOff x="0" y="0"/>
            <a:chExt cx="4537" cy="4537"/>
          </a:xfrm>
        </p:grpSpPr>
        <p:pic>
          <p:nvPicPr>
            <p:cNvPr id="13322" name="Picture 10"/>
            <p:cNvPicPr>
              <a:picLocks noChangeAspect="1" noChangeArrowheads="1"/>
            </p:cNvPicPr>
            <p:nvPr/>
          </p:nvPicPr>
          <p:blipFill>
            <a:blip r:embed="rId6" cstate="print"/>
            <a:srcRect/>
            <a:stretch>
              <a:fillRect/>
            </a:stretch>
          </p:blipFill>
          <p:spPr bwMode="auto">
            <a:xfrm>
              <a:off x="0" y="0"/>
              <a:ext cx="4537" cy="4537"/>
            </a:xfrm>
            <a:prstGeom prst="rect">
              <a:avLst/>
            </a:prstGeom>
            <a:noFill/>
            <a:ln w="9525">
              <a:noFill/>
              <a:miter lim="800000"/>
              <a:headEnd/>
              <a:tailEnd/>
            </a:ln>
            <a:effectLst/>
          </p:spPr>
        </p:pic>
        <p:sp>
          <p:nvSpPr>
            <p:cNvPr id="13323" name="Text Box 11"/>
            <p:cNvSpPr txBox="1">
              <a:spLocks noChangeArrowheads="1"/>
            </p:cNvSpPr>
            <p:nvPr/>
          </p:nvSpPr>
          <p:spPr bwMode="auto">
            <a:xfrm>
              <a:off x="984" y="364"/>
              <a:ext cx="2658" cy="1368"/>
            </a:xfrm>
            <a:prstGeom prst="rect">
              <a:avLst/>
            </a:prstGeom>
            <a:noFill/>
            <a:ln w="9525">
              <a:noFill/>
              <a:miter lim="800000"/>
              <a:headEnd/>
              <a:tailEnd/>
            </a:ln>
            <a:effectLst/>
          </p:spPr>
          <p:txBody>
            <a:bodyPr wrap="square">
              <a:spAutoFit/>
            </a:bodyPr>
            <a:lstStyle/>
            <a:p>
              <a:pPr algn="ctr"/>
              <a:r>
                <a:rPr lang="zh-CN" altLang="en-US" sz="2000" b="1" dirty="0">
                  <a:solidFill>
                    <a:srgbClr val="C00000"/>
                  </a:solidFill>
                  <a:latin typeface="Times New Roman" pitchFamily="18" charset="0"/>
                  <a:ea typeface="微软雅黑" pitchFamily="34" charset="-122"/>
                </a:rPr>
                <a:t>所知：</a:t>
              </a:r>
              <a:r>
                <a:rPr lang="zh-CN" altLang="en-US" sz="2000" dirty="0">
                  <a:solidFill>
                    <a:schemeClr val="bg1"/>
                  </a:solidFill>
                  <a:latin typeface="Times New Roman" pitchFamily="18" charset="0"/>
                  <a:ea typeface="微软雅黑" pitchFamily="34" charset="-122"/>
                </a:rPr>
                <a:t>个人掌握的知识，如口令，秘密</a:t>
              </a:r>
            </a:p>
          </p:txBody>
        </p:sp>
        <p:sp>
          <p:nvSpPr>
            <p:cNvPr id="13324" name="Text Box 12"/>
            <p:cNvSpPr txBox="1">
              <a:spLocks noChangeArrowheads="1"/>
            </p:cNvSpPr>
            <p:nvPr/>
          </p:nvSpPr>
          <p:spPr bwMode="auto">
            <a:xfrm>
              <a:off x="197" y="1925"/>
              <a:ext cx="2166" cy="2198"/>
            </a:xfrm>
            <a:prstGeom prst="rect">
              <a:avLst/>
            </a:prstGeom>
            <a:noFill/>
            <a:ln w="9525">
              <a:noFill/>
              <a:miter lim="800000"/>
              <a:headEnd/>
              <a:tailEnd/>
            </a:ln>
            <a:effectLst/>
          </p:spPr>
          <p:txBody>
            <a:bodyPr wrap="square">
              <a:spAutoFit/>
            </a:bodyPr>
            <a:lstStyle/>
            <a:p>
              <a:pPr algn="ctr"/>
              <a:r>
                <a:rPr lang="zh-CN" altLang="en-US" sz="2000" b="1" dirty="0">
                  <a:solidFill>
                    <a:srgbClr val="C00000"/>
                  </a:solidFill>
                  <a:latin typeface="Times New Roman" pitchFamily="18" charset="0"/>
                  <a:ea typeface="微软雅黑" pitchFamily="34" charset="-122"/>
                </a:rPr>
                <a:t>所有：</a:t>
              </a:r>
              <a:r>
                <a:rPr lang="zh-CN" altLang="en-US" sz="2000" dirty="0">
                  <a:solidFill>
                    <a:schemeClr val="bg1"/>
                  </a:solidFill>
                  <a:latin typeface="Times New Roman" pitchFamily="18" charset="0"/>
                  <a:ea typeface="微软雅黑" pitchFamily="34" charset="-122"/>
                </a:rPr>
                <a:t>个</a:t>
              </a:r>
            </a:p>
            <a:p>
              <a:pPr algn="ctr"/>
              <a:r>
                <a:rPr lang="zh-CN" altLang="en-US" sz="2000" dirty="0">
                  <a:solidFill>
                    <a:schemeClr val="bg1"/>
                  </a:solidFill>
                  <a:latin typeface="Times New Roman" pitchFamily="18" charset="0"/>
                  <a:ea typeface="微软雅黑" pitchFamily="34" charset="-122"/>
                </a:rPr>
                <a:t>人所具有的东西，如身份证、护照等</a:t>
              </a:r>
            </a:p>
          </p:txBody>
        </p:sp>
        <p:sp>
          <p:nvSpPr>
            <p:cNvPr id="13325" name="Text Box 13"/>
            <p:cNvSpPr txBox="1">
              <a:spLocks noChangeArrowheads="1"/>
            </p:cNvSpPr>
            <p:nvPr/>
          </p:nvSpPr>
          <p:spPr bwMode="auto">
            <a:xfrm>
              <a:off x="2363" y="2158"/>
              <a:ext cx="1923" cy="1368"/>
            </a:xfrm>
            <a:prstGeom prst="rect">
              <a:avLst/>
            </a:prstGeom>
            <a:noFill/>
            <a:ln w="9525">
              <a:noFill/>
              <a:miter lim="800000"/>
              <a:headEnd/>
              <a:tailEnd/>
            </a:ln>
            <a:effectLst/>
          </p:spPr>
          <p:txBody>
            <a:bodyPr wrap="square">
              <a:spAutoFit/>
            </a:bodyPr>
            <a:lstStyle/>
            <a:p>
              <a:pPr algn="ctr"/>
              <a:r>
                <a:rPr lang="zh-CN" altLang="en-US" sz="2000" b="1" dirty="0">
                  <a:solidFill>
                    <a:srgbClr val="C00000"/>
                  </a:solidFill>
                  <a:latin typeface="Times New Roman" pitchFamily="18" charset="0"/>
                  <a:ea typeface="微软雅黑" pitchFamily="34" charset="-122"/>
                </a:rPr>
                <a:t>个人特征：</a:t>
              </a:r>
            </a:p>
            <a:p>
              <a:pPr algn="ctr"/>
              <a:r>
                <a:rPr lang="zh-CN" altLang="en-US" sz="2000" dirty="0">
                  <a:solidFill>
                    <a:srgbClr val="F8F8F8"/>
                  </a:solidFill>
                  <a:latin typeface="Times New Roman" pitchFamily="18" charset="0"/>
                  <a:ea typeface="微软雅黑" pitchFamily="34" charset="-122"/>
                </a:rPr>
                <a:t>指纹、</a:t>
              </a:r>
            </a:p>
            <a:p>
              <a:pPr algn="ctr"/>
              <a:r>
                <a:rPr lang="zh-CN" altLang="en-US" sz="2000" dirty="0">
                  <a:solidFill>
                    <a:srgbClr val="F8F8F8"/>
                  </a:solidFill>
                  <a:latin typeface="Times New Roman" pitchFamily="18" charset="0"/>
                  <a:ea typeface="微软雅黑" pitchFamily="34" charset="-122"/>
                </a:rPr>
                <a:t>笔迹等</a:t>
              </a:r>
            </a:p>
          </p:txBody>
        </p:sp>
      </p:grpSp>
      <p:pic>
        <p:nvPicPr>
          <p:cNvPr id="13326" name="Picture 14"/>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5500694" y="4143380"/>
            <a:ext cx="2390763" cy="2392646"/>
          </a:xfrm>
          <a:prstGeom prst="rect">
            <a:avLst/>
          </a:prstGeom>
          <a:noFill/>
          <a:ln w="9525">
            <a:noFill/>
            <a:miter lim="800000"/>
            <a:headEnd/>
            <a:tailEnd/>
          </a:ln>
          <a:effectLst/>
        </p:spPr>
      </p:pic>
      <p:grpSp>
        <p:nvGrpSpPr>
          <p:cNvPr id="17" name="组合 16"/>
          <p:cNvGrpSpPr/>
          <p:nvPr/>
        </p:nvGrpSpPr>
        <p:grpSpPr>
          <a:xfrm>
            <a:off x="571472" y="4929198"/>
            <a:ext cx="3786214" cy="1571636"/>
            <a:chOff x="142844" y="4143380"/>
            <a:chExt cx="4425584" cy="2714620"/>
          </a:xfrm>
        </p:grpSpPr>
        <p:sp>
          <p:nvSpPr>
            <p:cNvPr id="18" name="AutoShape 7"/>
            <p:cNvSpPr>
              <a:spLocks noChangeArrowheads="1"/>
            </p:cNvSpPr>
            <p:nvPr/>
          </p:nvSpPr>
          <p:spPr bwMode="auto">
            <a:xfrm>
              <a:off x="142844" y="4143380"/>
              <a:ext cx="4425584" cy="2714620"/>
            </a:xfrm>
            <a:prstGeom prst="roundRect">
              <a:avLst>
                <a:gd name="adj" fmla="val 13745"/>
              </a:avLst>
            </a:prstGeom>
            <a:solidFill>
              <a:schemeClr val="bg1"/>
            </a:solidFill>
            <a:ln w="31750">
              <a:solidFill>
                <a:srgbClr val="FF6600"/>
              </a:solidFill>
              <a:round/>
              <a:headEnd/>
              <a:tailEnd/>
            </a:ln>
            <a:effectLst/>
          </p:spPr>
          <p:txBody>
            <a:bodyPr vert="horz" wrap="none" anchor="ctr"/>
            <a:lstStyle/>
            <a:p>
              <a:pPr eaLnBrk="0" hangingPunct="0">
                <a:lnSpc>
                  <a:spcPct val="80000"/>
                </a:lnSpc>
                <a:spcBef>
                  <a:spcPct val="20000"/>
                </a:spcBef>
                <a:buBlip>
                  <a:blip r:embed="rId5"/>
                </a:buBlip>
                <a:defRPr/>
              </a:pPr>
              <a:endParaRPr lang="zh-CN" altLang="en-US" sz="2600" kern="0" dirty="0">
                <a:solidFill>
                  <a:srgbClr val="002060"/>
                </a:solidFill>
                <a:latin typeface="Times New Roman" pitchFamily="18" charset="0"/>
                <a:ea typeface="微软雅黑" pitchFamily="34" charset="-122"/>
              </a:endParaRPr>
            </a:p>
          </p:txBody>
        </p:sp>
        <p:sp>
          <p:nvSpPr>
            <p:cNvPr id="19" name="TextBox 18"/>
            <p:cNvSpPr txBox="1"/>
            <p:nvPr/>
          </p:nvSpPr>
          <p:spPr>
            <a:xfrm>
              <a:off x="248215" y="4469573"/>
              <a:ext cx="4214842" cy="2120808"/>
            </a:xfrm>
            <a:prstGeom prst="rect">
              <a:avLst/>
            </a:prstGeom>
            <a:noFill/>
          </p:spPr>
          <p:txBody>
            <a:bodyPr wrap="square" rtlCol="0">
              <a:spAutoFit/>
            </a:bodyPr>
            <a:lstStyle/>
            <a:p>
              <a:pPr lvl="0" algn="ctr" eaLnBrk="0" hangingPunct="0">
                <a:lnSpc>
                  <a:spcPct val="80000"/>
                </a:lnSpc>
                <a:spcBef>
                  <a:spcPct val="20000"/>
                </a:spcBef>
                <a:defRPr/>
              </a:pPr>
              <a:r>
                <a:rPr lang="zh-CN" altLang="en-US" sz="2600" kern="0" dirty="0">
                  <a:solidFill>
                    <a:srgbClr val="003399"/>
                  </a:solidFill>
                  <a:latin typeface="Times New Roman" pitchFamily="18" charset="0"/>
                  <a:ea typeface="微软雅黑" pitchFamily="34" charset="-122"/>
                </a:rPr>
                <a:t>服务质量评价指标：</a:t>
              </a:r>
            </a:p>
            <a:p>
              <a:pPr lvl="0" algn="ctr" eaLnBrk="0" hangingPunct="0">
                <a:lnSpc>
                  <a:spcPct val="80000"/>
                </a:lnSpc>
                <a:spcBef>
                  <a:spcPct val="20000"/>
                </a:spcBef>
                <a:buBlip>
                  <a:blip r:embed="rId5"/>
                </a:buBlip>
                <a:defRPr/>
              </a:pPr>
              <a:r>
                <a:rPr lang="zh-CN" altLang="en-US" sz="2600" kern="0" dirty="0">
                  <a:solidFill>
                    <a:srgbClr val="003399"/>
                  </a:solidFill>
                  <a:latin typeface="Times New Roman" pitchFamily="18" charset="0"/>
                  <a:ea typeface="微软雅黑" pitchFamily="34" charset="-122"/>
                </a:rPr>
                <a:t>拒绝率（</a:t>
              </a:r>
              <a:r>
                <a:rPr lang="en-US" altLang="zh-CN" sz="2600" kern="0" dirty="0">
                  <a:solidFill>
                    <a:srgbClr val="003399"/>
                  </a:solidFill>
                  <a:latin typeface="Times New Roman" pitchFamily="18" charset="0"/>
                  <a:ea typeface="微软雅黑" pitchFamily="34" charset="-122"/>
                </a:rPr>
                <a:t>FRR</a:t>
              </a:r>
              <a:r>
                <a:rPr lang="zh-CN" altLang="en-US" sz="2600" kern="0" dirty="0">
                  <a:solidFill>
                    <a:srgbClr val="003399"/>
                  </a:solidFill>
                  <a:latin typeface="Times New Roman" pitchFamily="18" charset="0"/>
                  <a:ea typeface="微软雅黑" pitchFamily="34" charset="-122"/>
                </a:rPr>
                <a:t>）</a:t>
              </a:r>
              <a:endParaRPr lang="en-US" altLang="zh-CN" sz="2600" kern="0" dirty="0">
                <a:solidFill>
                  <a:srgbClr val="003399"/>
                </a:solidFill>
                <a:latin typeface="Times New Roman" pitchFamily="18" charset="0"/>
                <a:ea typeface="微软雅黑" pitchFamily="34" charset="-122"/>
              </a:endParaRPr>
            </a:p>
            <a:p>
              <a:pPr lvl="0" algn="ctr" eaLnBrk="0" hangingPunct="0">
                <a:lnSpc>
                  <a:spcPct val="80000"/>
                </a:lnSpc>
                <a:spcBef>
                  <a:spcPct val="20000"/>
                </a:spcBef>
                <a:buBlip>
                  <a:blip r:embed="rId5"/>
                </a:buBlip>
                <a:defRPr/>
              </a:pPr>
              <a:r>
                <a:rPr lang="zh-CN" altLang="en-US" sz="2600" kern="0" dirty="0">
                  <a:solidFill>
                    <a:srgbClr val="003399"/>
                  </a:solidFill>
                  <a:latin typeface="Times New Roman" pitchFamily="18" charset="0"/>
                  <a:ea typeface="微软雅黑" pitchFamily="34" charset="-122"/>
                </a:rPr>
                <a:t>漏报率（</a:t>
              </a:r>
              <a:r>
                <a:rPr lang="en-US" altLang="zh-CN" sz="2600" kern="0" dirty="0">
                  <a:solidFill>
                    <a:srgbClr val="003399"/>
                  </a:solidFill>
                  <a:latin typeface="Times New Roman" pitchFamily="18" charset="0"/>
                  <a:ea typeface="微软雅黑" pitchFamily="34" charset="-122"/>
                </a:rPr>
                <a:t>FAR</a:t>
              </a:r>
              <a:r>
                <a:rPr lang="zh-CN" altLang="en-US" sz="2600" kern="0" dirty="0">
                  <a:solidFill>
                    <a:srgbClr val="003399"/>
                  </a:solidFill>
                  <a:latin typeface="Times New Roman" pitchFamily="18" charset="0"/>
                  <a:ea typeface="微软雅黑" pitchFamily="34" charset="-122"/>
                </a:rPr>
                <a:t>）</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set>
                                      <p:cBhvr>
                                        <p:cTn id="6" dur="1" fill="hold">
                                          <p:stCondLst>
                                            <p:cond delay="0"/>
                                          </p:stCondLst>
                                        </p:cTn>
                                        <p:tgtEl>
                                          <p:spTgt spid="13321"/>
                                        </p:tgtEl>
                                        <p:attrNameLst>
                                          <p:attrName>style.visibility</p:attrName>
                                        </p:attrNameLst>
                                      </p:cBhvr>
                                      <p:to>
                                        <p:strVal val="visible"/>
                                      </p:to>
                                    </p:set>
                                    <p:animEffect transition="in" filter="wheel(4)">
                                      <p:cBhvr>
                                        <p:cTn id="7" dur="500"/>
                                        <p:tgtEl>
                                          <p:spTgt spid="13321"/>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3" presetClass="entr" presetSubtype="16"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3326"/>
                                        </p:tgtEl>
                                        <p:attrNameLst>
                                          <p:attrName>style.visibility</p:attrName>
                                        </p:attrNameLst>
                                      </p:cBhvr>
                                      <p:to>
                                        <p:strVal val="visible"/>
                                      </p:to>
                                    </p:set>
                                    <p:anim calcmode="lin" valueType="num">
                                      <p:cBhvr>
                                        <p:cTn id="17" dur="500" fill="hold"/>
                                        <p:tgtEl>
                                          <p:spTgt spid="13326"/>
                                        </p:tgtEl>
                                        <p:attrNameLst>
                                          <p:attrName>ppt_w</p:attrName>
                                        </p:attrNameLst>
                                      </p:cBhvr>
                                      <p:tavLst>
                                        <p:tav tm="0">
                                          <p:val>
                                            <p:fltVal val="0"/>
                                          </p:val>
                                        </p:tav>
                                        <p:tav tm="100000">
                                          <p:val>
                                            <p:strVal val="#ppt_w"/>
                                          </p:val>
                                        </p:tav>
                                      </p:tavLst>
                                    </p:anim>
                                    <p:anim calcmode="lin" valueType="num">
                                      <p:cBhvr>
                                        <p:cTn id="18" dur="500" fill="hold"/>
                                        <p:tgtEl>
                                          <p:spTgt spid="133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
          <p:cNvSpPr txBox="1">
            <a:spLocks noChangeArrowheads="1"/>
          </p:cNvSpPr>
          <p:nvPr/>
        </p:nvSpPr>
        <p:spPr bwMode="auto">
          <a:xfrm>
            <a:off x="1"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1" hangingPunct="0">
              <a:lnSpc>
                <a:spcPct val="100000"/>
              </a:lnSpc>
              <a:buClrTx/>
              <a:buSzTx/>
              <a:buFontTx/>
              <a:buNone/>
              <a:tabLst/>
              <a:defRPr/>
            </a:pPr>
            <a:r>
              <a:rPr kumimoji="1" lang="zh-CN" altLang="en-US" sz="4000" b="1" dirty="0">
                <a:solidFill>
                  <a:schemeClr val="bg1"/>
                </a:solidFill>
                <a:latin typeface="Times New Roman" pitchFamily="18" charset="0"/>
                <a:ea typeface="微软雅黑" pitchFamily="34" charset="-122"/>
                <a:cs typeface="+mj-cs"/>
              </a:rPr>
              <a:t>第</a:t>
            </a:r>
            <a:r>
              <a:rPr kumimoji="1" lang="en-US" altLang="zh-CN" sz="4000" b="1" dirty="0">
                <a:solidFill>
                  <a:schemeClr val="bg1"/>
                </a:solidFill>
                <a:latin typeface="Times New Roman" pitchFamily="18" charset="0"/>
                <a:ea typeface="微软雅黑" pitchFamily="34" charset="-122"/>
                <a:cs typeface="+mj-cs"/>
              </a:rPr>
              <a:t>15</a:t>
            </a:r>
            <a:r>
              <a:rPr kumimoji="1" lang="zh-CN" altLang="en-US" sz="4000" b="1" dirty="0">
                <a:solidFill>
                  <a:schemeClr val="bg1"/>
                </a:solidFill>
                <a:latin typeface="Times New Roman" pitchFamily="18" charset="0"/>
                <a:ea typeface="微软雅黑" pitchFamily="34" charset="-122"/>
                <a:cs typeface="+mj-cs"/>
              </a:rPr>
              <a:t>章  身份认证</a:t>
            </a:r>
          </a:p>
        </p:txBody>
      </p:sp>
      <p:grpSp>
        <p:nvGrpSpPr>
          <p:cNvPr id="2" name="Group 11"/>
          <p:cNvGrpSpPr>
            <a:grpSpLocks/>
          </p:cNvGrpSpPr>
          <p:nvPr/>
        </p:nvGrpSpPr>
        <p:grpSpPr bwMode="auto">
          <a:xfrm>
            <a:off x="915906" y="2286022"/>
            <a:ext cx="7227994" cy="648203"/>
            <a:chOff x="385" y="1162"/>
            <a:chExt cx="4309" cy="399"/>
          </a:xfrm>
        </p:grpSpPr>
        <p:sp>
          <p:nvSpPr>
            <p:cNvPr id="56"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3" name="Group 13"/>
            <p:cNvGrpSpPr>
              <a:grpSpLocks/>
            </p:cNvGrpSpPr>
            <p:nvPr/>
          </p:nvGrpSpPr>
          <p:grpSpPr bwMode="auto">
            <a:xfrm>
              <a:off x="385" y="1162"/>
              <a:ext cx="614" cy="389"/>
              <a:chOff x="720" y="960"/>
              <a:chExt cx="987" cy="795"/>
            </a:xfrm>
          </p:grpSpPr>
          <p:sp>
            <p:nvSpPr>
              <p:cNvPr id="60" name="Oval 14"/>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1"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2"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58" name="Text Box 17"/>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口令认证系统</a:t>
              </a:r>
            </a:p>
          </p:txBody>
        </p:sp>
        <p:sp>
          <p:nvSpPr>
            <p:cNvPr id="59" name="Text Box 18"/>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二</a:t>
              </a:r>
            </a:p>
          </p:txBody>
        </p:sp>
      </p:grpSp>
      <p:grpSp>
        <p:nvGrpSpPr>
          <p:cNvPr id="4" name="Group 19"/>
          <p:cNvGrpSpPr>
            <a:grpSpLocks/>
          </p:cNvGrpSpPr>
          <p:nvPr/>
        </p:nvGrpSpPr>
        <p:grpSpPr bwMode="auto">
          <a:xfrm>
            <a:off x="900085" y="3071840"/>
            <a:ext cx="7227994" cy="631957"/>
            <a:chOff x="385" y="1162"/>
            <a:chExt cx="4309" cy="389"/>
          </a:xfrm>
        </p:grpSpPr>
        <p:sp>
          <p:nvSpPr>
            <p:cNvPr id="64"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5" name="Group 21"/>
            <p:cNvGrpSpPr>
              <a:grpSpLocks/>
            </p:cNvGrpSpPr>
            <p:nvPr/>
          </p:nvGrpSpPr>
          <p:grpSpPr bwMode="auto">
            <a:xfrm>
              <a:off x="385" y="1162"/>
              <a:ext cx="614" cy="389"/>
              <a:chOff x="720" y="960"/>
              <a:chExt cx="987" cy="795"/>
            </a:xfrm>
          </p:grpSpPr>
          <p:sp>
            <p:nvSpPr>
              <p:cNvPr id="67"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6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66" name="Text Box 26"/>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三</a:t>
              </a:r>
            </a:p>
          </p:txBody>
        </p:sp>
      </p:grpSp>
      <p:grpSp>
        <p:nvGrpSpPr>
          <p:cNvPr id="6" name="Group 27"/>
          <p:cNvGrpSpPr>
            <a:grpSpLocks/>
          </p:cNvGrpSpPr>
          <p:nvPr/>
        </p:nvGrpSpPr>
        <p:grpSpPr bwMode="auto">
          <a:xfrm>
            <a:off x="900085" y="3929095"/>
            <a:ext cx="7227994" cy="648203"/>
            <a:chOff x="385" y="1162"/>
            <a:chExt cx="4309" cy="399"/>
          </a:xfrm>
        </p:grpSpPr>
        <p:sp>
          <p:nvSpPr>
            <p:cNvPr id="71"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7" name="Group 29"/>
            <p:cNvGrpSpPr>
              <a:grpSpLocks/>
            </p:cNvGrpSpPr>
            <p:nvPr/>
          </p:nvGrpSpPr>
          <p:grpSpPr bwMode="auto">
            <a:xfrm>
              <a:off x="385" y="1162"/>
              <a:ext cx="614" cy="389"/>
              <a:chOff x="720" y="960"/>
              <a:chExt cx="987" cy="795"/>
            </a:xfrm>
          </p:grpSpPr>
          <p:sp>
            <p:nvSpPr>
              <p:cNvPr id="75"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77"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73"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r>
                <a:rPr lang="en-US" altLang="zh-CN" sz="3200" dirty="0">
                  <a:solidFill>
                    <a:srgbClr val="000099"/>
                  </a:solidFill>
                  <a:latin typeface="Times New Roman" pitchFamily="18" charset="0"/>
                  <a:ea typeface="微软雅黑" pitchFamily="34" charset="-122"/>
                  <a:cs typeface="Times New Roman" pitchFamily="18" charset="0"/>
                </a:rPr>
                <a:t> </a:t>
              </a:r>
              <a:endParaRPr lang="zh-CN" altLang="en-US" sz="3200" dirty="0">
                <a:solidFill>
                  <a:srgbClr val="000099"/>
                </a:solidFill>
                <a:latin typeface="Times New Roman" pitchFamily="18" charset="0"/>
                <a:ea typeface="微软雅黑" pitchFamily="34" charset="-122"/>
              </a:endParaRPr>
            </a:p>
          </p:txBody>
        </p:sp>
        <p:sp>
          <p:nvSpPr>
            <p:cNvPr id="74"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a:solidFill>
                    <a:srgbClr val="FFFFFF"/>
                  </a:solidFill>
                  <a:latin typeface="Times New Roman" pitchFamily="18" charset="0"/>
                  <a:ea typeface="微软雅黑" pitchFamily="34" charset="-122"/>
                </a:rPr>
                <a:t>四</a:t>
              </a:r>
            </a:p>
          </p:txBody>
        </p:sp>
      </p:grpSp>
      <p:grpSp>
        <p:nvGrpSpPr>
          <p:cNvPr id="8" name="Group 19"/>
          <p:cNvGrpSpPr>
            <a:grpSpLocks/>
          </p:cNvGrpSpPr>
          <p:nvPr/>
        </p:nvGrpSpPr>
        <p:grpSpPr bwMode="auto">
          <a:xfrm>
            <a:off x="928665" y="1571640"/>
            <a:ext cx="7163560" cy="604662"/>
            <a:chOff x="385" y="1162"/>
            <a:chExt cx="4309" cy="410"/>
          </a:xfrm>
        </p:grpSpPr>
        <p:sp>
          <p:nvSpPr>
            <p:cNvPr id="7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9" name="Group 21"/>
            <p:cNvGrpSpPr>
              <a:grpSpLocks/>
            </p:cNvGrpSpPr>
            <p:nvPr/>
          </p:nvGrpSpPr>
          <p:grpSpPr bwMode="auto">
            <a:xfrm>
              <a:off x="385" y="1162"/>
              <a:ext cx="614" cy="389"/>
              <a:chOff x="720" y="960"/>
              <a:chExt cx="987" cy="795"/>
            </a:xfrm>
          </p:grpSpPr>
          <p:sp>
            <p:nvSpPr>
              <p:cNvPr id="83"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8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1" name="Text Box 25"/>
            <p:cNvSpPr txBox="1">
              <a:spLocks noChangeArrowheads="1"/>
            </p:cNvSpPr>
            <p:nvPr/>
          </p:nvSpPr>
          <p:spPr bwMode="gray">
            <a:xfrm>
              <a:off x="987" y="1162"/>
              <a:ext cx="3694" cy="397"/>
            </a:xfrm>
            <a:prstGeom prst="rect">
              <a:avLst/>
            </a:prstGeom>
            <a:noFill/>
            <a:ln w="9525" algn="ctr">
              <a:noFill/>
              <a:miter lim="800000"/>
              <a:headEnd/>
              <a:tailEnd/>
            </a:ln>
          </p:spPr>
          <p:txBody>
            <a:bodyPr>
              <a:spAutoFit/>
            </a:bodyPr>
            <a:lstStyle/>
            <a:p>
              <a:pPr eaLnBrk="0" hangingPunct="0"/>
              <a:r>
                <a:rPr lang="zh-CN" altLang="en-US" sz="3200" dirty="0">
                  <a:solidFill>
                    <a:srgbClr val="000099"/>
                  </a:solidFill>
                  <a:latin typeface="Times New Roman" pitchFamily="18" charset="0"/>
                  <a:ea typeface="微软雅黑" pitchFamily="34" charset="-122"/>
                </a:rPr>
                <a:t>身份认证系统的组成和要求</a:t>
              </a:r>
            </a:p>
          </p:txBody>
        </p:sp>
        <p:sp>
          <p:nvSpPr>
            <p:cNvPr id="82"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0" name="Group 27"/>
          <p:cNvGrpSpPr>
            <a:grpSpLocks/>
          </p:cNvGrpSpPr>
          <p:nvPr/>
        </p:nvGrpSpPr>
        <p:grpSpPr bwMode="auto">
          <a:xfrm>
            <a:off x="857223" y="4786353"/>
            <a:ext cx="7227994" cy="648203"/>
            <a:chOff x="385" y="1162"/>
            <a:chExt cx="4309" cy="399"/>
          </a:xfrm>
        </p:grpSpPr>
        <p:sp>
          <p:nvSpPr>
            <p:cNvPr id="87"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1" name="Group 29"/>
            <p:cNvGrpSpPr>
              <a:grpSpLocks/>
            </p:cNvGrpSpPr>
            <p:nvPr/>
          </p:nvGrpSpPr>
          <p:grpSpPr bwMode="auto">
            <a:xfrm>
              <a:off x="385" y="1162"/>
              <a:ext cx="614" cy="389"/>
              <a:chOff x="720" y="960"/>
              <a:chExt cx="987" cy="795"/>
            </a:xfrm>
          </p:grpSpPr>
          <p:sp>
            <p:nvSpPr>
              <p:cNvPr id="91"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2"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93"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89"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90"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五</a:t>
              </a:r>
            </a:p>
          </p:txBody>
        </p:sp>
      </p:grpSp>
      <p:sp>
        <p:nvSpPr>
          <p:cNvPr id="94" name="Text Box 25"/>
          <p:cNvSpPr txBox="1">
            <a:spLocks noChangeArrowheads="1"/>
          </p:cNvSpPr>
          <p:nvPr/>
        </p:nvSpPr>
        <p:spPr bwMode="gray">
          <a:xfrm>
            <a:off x="1857356" y="4857784"/>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基于证书的认证</a:t>
            </a:r>
          </a:p>
        </p:txBody>
      </p:sp>
      <p:sp>
        <p:nvSpPr>
          <p:cNvPr id="95" name="Text Box 17"/>
          <p:cNvSpPr txBox="1">
            <a:spLocks noChangeArrowheads="1"/>
          </p:cNvSpPr>
          <p:nvPr/>
        </p:nvSpPr>
        <p:spPr bwMode="gray">
          <a:xfrm>
            <a:off x="2000232" y="3143272"/>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个人生物特征的身份认证技术</a:t>
            </a:r>
          </a:p>
        </p:txBody>
      </p:sp>
      <p:sp>
        <p:nvSpPr>
          <p:cNvPr id="96" name="Text Box 17"/>
          <p:cNvSpPr txBox="1">
            <a:spLocks noChangeArrowheads="1"/>
          </p:cNvSpPr>
          <p:nvPr/>
        </p:nvSpPr>
        <p:spPr bwMode="gray">
          <a:xfrm>
            <a:off x="2000232" y="4000528"/>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一次性口令认证技术 </a:t>
            </a:r>
          </a:p>
        </p:txBody>
      </p:sp>
      <p:grpSp>
        <p:nvGrpSpPr>
          <p:cNvPr id="12" name="Group 19"/>
          <p:cNvGrpSpPr>
            <a:grpSpLocks/>
          </p:cNvGrpSpPr>
          <p:nvPr/>
        </p:nvGrpSpPr>
        <p:grpSpPr bwMode="auto">
          <a:xfrm>
            <a:off x="928662" y="1571636"/>
            <a:ext cx="7163560" cy="645956"/>
            <a:chOff x="385" y="1162"/>
            <a:chExt cx="4309" cy="438"/>
          </a:xfrm>
        </p:grpSpPr>
        <p:sp>
          <p:nvSpPr>
            <p:cNvPr id="98"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3" name="Group 21"/>
            <p:cNvGrpSpPr>
              <a:grpSpLocks/>
            </p:cNvGrpSpPr>
            <p:nvPr/>
          </p:nvGrpSpPr>
          <p:grpSpPr bwMode="auto">
            <a:xfrm>
              <a:off x="385" y="1162"/>
              <a:ext cx="614" cy="389"/>
              <a:chOff x="720" y="960"/>
              <a:chExt cx="987" cy="795"/>
            </a:xfrm>
          </p:grpSpPr>
          <p:sp>
            <p:nvSpPr>
              <p:cNvPr id="102" name="Oval 22"/>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3"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04"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0" name="Text Box 25"/>
            <p:cNvSpPr txBox="1">
              <a:spLocks noChangeArrowheads="1"/>
            </p:cNvSpPr>
            <p:nvPr/>
          </p:nvSpPr>
          <p:spPr bwMode="gray">
            <a:xfrm>
              <a:off x="987" y="1162"/>
              <a:ext cx="3694" cy="438"/>
            </a:xfrm>
            <a:prstGeom prst="rect">
              <a:avLst/>
            </a:prstGeom>
            <a:noFill/>
            <a:ln w="9525" algn="ctr">
              <a:noFill/>
              <a:miter lim="800000"/>
              <a:headEnd/>
              <a:tailEnd/>
            </a:ln>
          </p:spPr>
          <p:txBody>
            <a:bodyPr>
              <a:spAutoFit/>
            </a:bodyPr>
            <a:lstStyle/>
            <a:p>
              <a:pPr eaLnBrk="0" hangingPunct="0"/>
              <a:endParaRPr lang="zh-CN" altLang="en-US" sz="3600" dirty="0">
                <a:solidFill>
                  <a:srgbClr val="000099"/>
                </a:solidFill>
                <a:latin typeface="Times New Roman" pitchFamily="18" charset="0"/>
                <a:ea typeface="微软雅黑" pitchFamily="34" charset="-122"/>
              </a:endParaRPr>
            </a:p>
          </p:txBody>
        </p:sp>
        <p:sp>
          <p:nvSpPr>
            <p:cNvPr id="101" name="Text Box 26"/>
            <p:cNvSpPr txBox="1">
              <a:spLocks noChangeArrowheads="1"/>
            </p:cNvSpPr>
            <p:nvPr/>
          </p:nvSpPr>
          <p:spPr bwMode="gray">
            <a:xfrm>
              <a:off x="561" y="1175"/>
              <a:ext cx="358" cy="397"/>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一</a:t>
              </a:r>
            </a:p>
          </p:txBody>
        </p:sp>
      </p:grpSp>
      <p:grpSp>
        <p:nvGrpSpPr>
          <p:cNvPr id="14" name="Group 27"/>
          <p:cNvGrpSpPr>
            <a:grpSpLocks/>
          </p:cNvGrpSpPr>
          <p:nvPr/>
        </p:nvGrpSpPr>
        <p:grpSpPr bwMode="auto">
          <a:xfrm>
            <a:off x="857224" y="5615706"/>
            <a:ext cx="7227994" cy="648203"/>
            <a:chOff x="385" y="1162"/>
            <a:chExt cx="4309" cy="399"/>
          </a:xfrm>
        </p:grpSpPr>
        <p:sp>
          <p:nvSpPr>
            <p:cNvPr id="10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headEnd/>
              <a:tailEnd/>
            </a:ln>
          </p:spPr>
          <p:txBody>
            <a:bodyPr vert="eaVert"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nvGrpSpPr>
            <p:cNvPr id="15" name="Group 29"/>
            <p:cNvGrpSpPr>
              <a:grpSpLocks/>
            </p:cNvGrpSpPr>
            <p:nvPr/>
          </p:nvGrpSpPr>
          <p:grpSpPr bwMode="auto">
            <a:xfrm>
              <a:off x="385" y="1162"/>
              <a:ext cx="614" cy="389"/>
              <a:chOff x="720" y="960"/>
              <a:chExt cx="987" cy="795"/>
            </a:xfrm>
          </p:grpSpPr>
          <p:sp>
            <p:nvSpPr>
              <p:cNvPr id="110" name="Oval 30"/>
              <p:cNvSpPr>
                <a:spLocks noChangeArrowheads="1"/>
              </p:cNvSpPr>
              <p:nvPr/>
            </p:nvSpPr>
            <p:spPr bwMode="gray">
              <a:xfrm rot="1758052">
                <a:off x="747" y="987"/>
                <a:ext cx="960" cy="768"/>
              </a:xfrm>
              <a:prstGeom prst="ellipse">
                <a:avLst/>
              </a:prstGeom>
              <a:solidFill>
                <a:srgbClr val="333333"/>
              </a:soli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sp>
            <p:nvSpPr>
              <p:cNvPr id="11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algn="ctr" latinLnBrk="1">
                  <a:lnSpc>
                    <a:spcPct val="80000"/>
                  </a:lnSpc>
                  <a:spcBef>
                    <a:spcPct val="50000"/>
                  </a:spcBef>
                  <a:buClr>
                    <a:srgbClr val="FF0000"/>
                  </a:buClr>
                  <a:buFont typeface="Wingdings" pitchFamily="2" charset="2"/>
                  <a:buNone/>
                </a:pPr>
                <a:endParaRPr lang="zh-CN" altLang="en-US" b="0">
                  <a:latin typeface="Times New Roman" pitchFamily="18" charset="0"/>
                  <a:ea typeface="微软雅黑" pitchFamily="34" charset="-122"/>
                </a:endParaRPr>
              </a:p>
            </p:txBody>
          </p:sp>
        </p:grpSp>
        <p:sp>
          <p:nvSpPr>
            <p:cNvPr id="108" name="Text Box 33"/>
            <p:cNvSpPr txBox="1">
              <a:spLocks noChangeArrowheads="1"/>
            </p:cNvSpPr>
            <p:nvPr/>
          </p:nvSpPr>
          <p:spPr bwMode="gray">
            <a:xfrm>
              <a:off x="1000" y="1201"/>
              <a:ext cx="3694" cy="360"/>
            </a:xfrm>
            <a:prstGeom prst="rect">
              <a:avLst/>
            </a:prstGeom>
            <a:noFill/>
            <a:ln w="9525" algn="ctr">
              <a:noFill/>
              <a:miter lim="800000"/>
              <a:headEnd/>
              <a:tailEnd/>
            </a:ln>
          </p:spPr>
          <p:txBody>
            <a:bodyPr>
              <a:spAutoFit/>
            </a:bodyPr>
            <a:lstStyle/>
            <a:p>
              <a:pPr eaLnBrk="0" hangingPunct="0"/>
              <a:endParaRPr lang="zh-CN" altLang="en-US" sz="3200" dirty="0">
                <a:solidFill>
                  <a:srgbClr val="000099"/>
                </a:solidFill>
                <a:latin typeface="Times New Roman" pitchFamily="18" charset="0"/>
                <a:ea typeface="微软雅黑" pitchFamily="34" charset="-122"/>
              </a:endParaRPr>
            </a:p>
          </p:txBody>
        </p:sp>
        <p:sp>
          <p:nvSpPr>
            <p:cNvPr id="109" name="Text Box 34"/>
            <p:cNvSpPr txBox="1">
              <a:spLocks noChangeArrowheads="1"/>
            </p:cNvSpPr>
            <p:nvPr/>
          </p:nvSpPr>
          <p:spPr bwMode="gray">
            <a:xfrm>
              <a:off x="561" y="1175"/>
              <a:ext cx="355" cy="360"/>
            </a:xfrm>
            <a:prstGeom prst="rect">
              <a:avLst/>
            </a:prstGeom>
            <a:noFill/>
            <a:ln w="9525" algn="ctr">
              <a:noFill/>
              <a:miter lim="800000"/>
              <a:headEnd/>
              <a:tailEnd/>
            </a:ln>
          </p:spPr>
          <p:txBody>
            <a:bodyPr wrap="none">
              <a:spAutoFit/>
            </a:bodyPr>
            <a:lstStyle/>
            <a:p>
              <a:pPr algn="ctr" eaLnBrk="0" hangingPunct="0"/>
              <a:r>
                <a:rPr kumimoji="0" lang="zh-CN" altLang="en-US" sz="3200" b="0" dirty="0">
                  <a:solidFill>
                    <a:srgbClr val="FFFFFF"/>
                  </a:solidFill>
                  <a:latin typeface="Times New Roman" pitchFamily="18" charset="0"/>
                  <a:ea typeface="微软雅黑" pitchFamily="34" charset="-122"/>
                </a:rPr>
                <a:t>六</a:t>
              </a:r>
            </a:p>
          </p:txBody>
        </p:sp>
      </p:grpSp>
      <p:sp>
        <p:nvSpPr>
          <p:cNvPr id="113" name="Text Box 25"/>
          <p:cNvSpPr txBox="1">
            <a:spLocks noChangeArrowheads="1"/>
          </p:cNvSpPr>
          <p:nvPr/>
        </p:nvSpPr>
        <p:spPr bwMode="gray">
          <a:xfrm>
            <a:off x="1857357" y="5643595"/>
            <a:ext cx="6196382" cy="584775"/>
          </a:xfrm>
          <a:prstGeom prst="rect">
            <a:avLst/>
          </a:prstGeom>
          <a:noFill/>
          <a:ln w="9525" algn="ctr">
            <a:noFill/>
            <a:miter lim="800000"/>
            <a:headEnd/>
            <a:tailEnd/>
          </a:ln>
        </p:spPr>
        <p:txBody>
          <a:bodyPr>
            <a:spAutoFit/>
          </a:bodyPr>
          <a:lstStyle/>
          <a:p>
            <a:r>
              <a:rPr lang="zh-CN" altLang="en-US" sz="3200" dirty="0">
                <a:solidFill>
                  <a:srgbClr val="000099"/>
                </a:solidFill>
                <a:latin typeface="Times New Roman" pitchFamily="18" charset="0"/>
                <a:ea typeface="微软雅黑" pitchFamily="34" charset="-122"/>
              </a:rPr>
              <a:t>智能卡技术及应用 </a:t>
            </a:r>
          </a:p>
        </p:txBody>
      </p:sp>
      <p:sp>
        <p:nvSpPr>
          <p:cNvPr id="114" name="Rectangle 43"/>
          <p:cNvSpPr>
            <a:spLocks noChangeArrowheads="1"/>
          </p:cNvSpPr>
          <p:nvPr/>
        </p:nvSpPr>
        <p:spPr bwMode="blackWhite">
          <a:xfrm>
            <a:off x="428596" y="3000396"/>
            <a:ext cx="8435975" cy="3857604"/>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
        <p:nvSpPr>
          <p:cNvPr id="63" name="Rectangle 43"/>
          <p:cNvSpPr>
            <a:spLocks noChangeArrowheads="1"/>
          </p:cNvSpPr>
          <p:nvPr/>
        </p:nvSpPr>
        <p:spPr bwMode="blackWhite">
          <a:xfrm>
            <a:off x="458787" y="1500198"/>
            <a:ext cx="8435975" cy="723880"/>
          </a:xfrm>
          <a:prstGeom prst="rect">
            <a:avLst/>
          </a:prstGeom>
          <a:solidFill>
            <a:schemeClr val="bg1">
              <a:alpha val="74901"/>
            </a:schemeClr>
          </a:solidFill>
          <a:ln w="25400" algn="ctr">
            <a:noFill/>
            <a:miter lim="800000"/>
            <a:headEnd/>
            <a:tailEnd/>
          </a:ln>
        </p:spPr>
        <p:txBody>
          <a:bodyPr wrap="none" anchor="ctr"/>
          <a:lstStyle/>
          <a:p>
            <a:pPr algn="ctr" latinLnBrk="1">
              <a:lnSpc>
                <a:spcPct val="80000"/>
              </a:lnSpc>
              <a:spcBef>
                <a:spcPct val="50000"/>
              </a:spcBef>
              <a:buClr>
                <a:srgbClr val="FF0000"/>
              </a:buClr>
              <a:buFont typeface="Wingdings" pitchFamily="2" charset="2"/>
              <a:buNone/>
            </a:pPr>
            <a:endParaRPr lang="en-US" altLang="zh-CN" b="1">
              <a:solidFill>
                <a:srgbClr val="003399"/>
              </a:solidFill>
              <a:latin typeface="Times New Roman" pitchFamily="18" charset="0"/>
              <a:ea typeface="微软雅黑" pitchFamily="34" charset="-122"/>
            </a:endParaRPr>
          </a:p>
        </p:txBody>
      </p:sp>
    </p:spTree>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4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自定义 1">
      <a:majorFont>
        <a:latin typeface="Times New Roman"/>
        <a:ea typeface="黑体"/>
        <a:cs typeface="Tahoma"/>
      </a:majorFont>
      <a:minorFont>
        <a:latin typeface="黑体"/>
        <a:ea typeface="黑体"/>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自定义 1">
      <a:majorFont>
        <a:latin typeface="Times New Roman"/>
        <a:ea typeface="黑体"/>
        <a:cs typeface="Tahoma"/>
      </a:majorFont>
      <a:minorFont>
        <a:latin typeface="Times New Roman"/>
        <a:ea typeface="黑体"/>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1" hangingPunct="1">
          <a:lnSpc>
            <a:spcPct val="80000"/>
          </a:lnSpc>
          <a:spcBef>
            <a:spcPct val="50000"/>
          </a:spcBef>
          <a:spcAft>
            <a:spcPct val="0"/>
          </a:spcAft>
          <a:buClr>
            <a:srgbClr val="FF0000"/>
          </a:buClr>
          <a:buSzTx/>
          <a:buFont typeface="Wingdings" pitchFamily="2" charset="2"/>
          <a:buNone/>
          <a:tabLst/>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CFE8CC"/>
      </a:lt1>
      <a:dk2>
        <a:srgbClr val="1F497D"/>
      </a:dk2>
      <a:lt2>
        <a:srgbClr val="EEECE1"/>
      </a:lt2>
      <a:accent1>
        <a:srgbClr val="4F81BD"/>
      </a:accent1>
      <a:accent2>
        <a:srgbClr val="C0504D"/>
      </a:accent2>
      <a:accent3>
        <a:srgbClr val="E4F2E2"/>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157256394</TotalTime>
  <Pages>0</Pages>
  <Words>3204</Words>
  <Characters>0</Characters>
  <Application>Microsoft Office PowerPoint</Application>
  <DocSecurity>0</DocSecurity>
  <PresentationFormat>全屏显示(4:3)</PresentationFormat>
  <Lines>0</Lines>
  <Paragraphs>537</Paragraphs>
  <Slides>55</Slides>
  <Notes>2</Notes>
  <HiddenSlides>0</HiddenSlides>
  <MMClips>0</MMClips>
  <ScaleCrop>false</ScaleCrop>
  <HeadingPairs>
    <vt:vector size="8" baseType="variant">
      <vt:variant>
        <vt:lpstr>主题</vt:lpstr>
      </vt:variant>
      <vt:variant>
        <vt:i4>3</vt:i4>
      </vt:variant>
      <vt:variant>
        <vt:lpstr>嵌入 OLE 服务器</vt:lpstr>
      </vt:variant>
      <vt:variant>
        <vt:i4>2</vt:i4>
      </vt:variant>
      <vt:variant>
        <vt:lpstr>幻灯片标题</vt:lpstr>
      </vt:variant>
      <vt:variant>
        <vt:i4>55</vt:i4>
      </vt:variant>
      <vt:variant>
        <vt:lpstr>自定义放映</vt:lpstr>
      </vt:variant>
      <vt:variant>
        <vt:i4>1</vt:i4>
      </vt:variant>
    </vt:vector>
  </HeadingPairs>
  <TitlesOfParts>
    <vt:vector size="61" baseType="lpstr">
      <vt:lpstr>4_색종이 상자</vt:lpstr>
      <vt:lpstr>5_색종이 상자</vt:lpstr>
      <vt:lpstr>6_색종이 상자</vt:lpstr>
      <vt:lpstr>Visio</vt:lpstr>
      <vt:lpstr>Visio.Drawing.11</vt:lpstr>
      <vt:lpstr>第15章  身份认证</vt:lpstr>
      <vt:lpstr>PowerPoint 演示文稿</vt:lpstr>
      <vt:lpstr>15.1 身份证明概述</vt:lpstr>
      <vt:lpstr>15.1.1 身份欺诈的方式</vt:lpstr>
      <vt:lpstr>15.1.2 身份证明系统的组成</vt:lpstr>
      <vt:lpstr>PowerPoint 演示文稿</vt:lpstr>
      <vt:lpstr>15.1.3 身份证明的基本分类</vt:lpstr>
      <vt:lpstr>15.1.4 实现身份证明的基本途径</vt:lpstr>
      <vt:lpstr>PowerPoint 演示文稿</vt:lpstr>
      <vt:lpstr>15.2.1 口令认证系统概述</vt:lpstr>
      <vt:lpstr>15.2.1 口令认证系统概述（续）</vt:lpstr>
      <vt:lpstr>15.2.1 口令认证系统概述（续）</vt:lpstr>
      <vt:lpstr>15.2.1 口令认证系统概述（续）</vt:lpstr>
      <vt:lpstr>PowerPoint 演示文稿</vt:lpstr>
      <vt:lpstr>15.2.3 口令的检验</vt:lpstr>
      <vt:lpstr>15.2.4 口令的安全存储</vt:lpstr>
      <vt:lpstr>15.2.4 口令的安全存储</vt:lpstr>
      <vt:lpstr>PowerPoint 演示文稿</vt:lpstr>
      <vt:lpstr>15.3 个人生物特征的身份认证技术</vt:lpstr>
      <vt:lpstr>15.3.1 手书签字验证</vt:lpstr>
      <vt:lpstr>15.3.2 指纹验证</vt:lpstr>
      <vt:lpstr>15.3.3 语音验证</vt:lpstr>
      <vt:lpstr>15.3.4 视网膜图样验证</vt:lpstr>
      <vt:lpstr>15.3.5 虹膜图样验证</vt:lpstr>
      <vt:lpstr>15.3.6 脸型验证</vt:lpstr>
      <vt:lpstr>15.3.7 身份证明系统的设计</vt:lpstr>
      <vt:lpstr>PowerPoint 演示文稿</vt:lpstr>
      <vt:lpstr>15.4 一次性口令认证</vt:lpstr>
      <vt:lpstr>15.4.1 挑战/响应机制-流程</vt:lpstr>
      <vt:lpstr>PowerPoint 演示文稿</vt:lpstr>
      <vt:lpstr>15.4.2 口令序列机制-原理</vt:lpstr>
      <vt:lpstr>15.4.2 口令序列机制</vt:lpstr>
      <vt:lpstr>15.4.3 时间同步机制-流程</vt:lpstr>
      <vt:lpstr>15.4.3 时间同步机制-优缺点</vt:lpstr>
      <vt:lpstr> 15.4.4 事件同步机制-流程</vt:lpstr>
      <vt:lpstr>15.4.4 事件同步机制-重同步方法</vt:lpstr>
      <vt:lpstr>PowerPoint 演示文稿</vt:lpstr>
      <vt:lpstr>15.4.5 几种一次性口令实现机制的比较</vt:lpstr>
      <vt:lpstr>PowerPoint 演示文稿</vt:lpstr>
      <vt:lpstr>15.5.1 简介</vt:lpstr>
      <vt:lpstr>15.5.2 基于证书认证的工作原理</vt:lpstr>
      <vt:lpstr>15.5.2 基于证书认证的工作原理</vt:lpstr>
      <vt:lpstr>15.5.2 基于证书认证的工作原理</vt:lpstr>
      <vt:lpstr>15.5.2 基于证书认证的工作原理</vt:lpstr>
      <vt:lpstr>15.5.2 基于证书认证的工作原理</vt:lpstr>
      <vt:lpstr>15.5.2 基于证书认证的工作原理</vt:lpstr>
      <vt:lpstr>PowerPoint 演示文稿</vt:lpstr>
      <vt:lpstr>15.6.1 智能卡技术概述</vt:lpstr>
      <vt:lpstr>15.6.2 智能卡的工作原理框图</vt:lpstr>
      <vt:lpstr>15.6.3 智能卡的设计</vt:lpstr>
      <vt:lpstr>15.6.4 智能卡的应用</vt:lpstr>
      <vt:lpstr>15.6.5 智能卡的发展</vt:lpstr>
      <vt:lpstr>15.7 AAA认证与移动IP技术</vt:lpstr>
      <vt:lpstr>15.7 AAA认证与移动IP技术</vt:lpstr>
      <vt:lpstr>PowerPoint 演示文稿</vt:lpstr>
      <vt:lpstr>自定义放映 1</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songlu</dc:creator>
  <cp:lastModifiedBy>ch</cp:lastModifiedBy>
  <cp:revision>201</cp:revision>
  <cp:lastPrinted>1899-12-30T00:00:00Z</cp:lastPrinted>
  <dcterms:created xsi:type="dcterms:W3CDTF">2011-03-30T12:01:00Z</dcterms:created>
  <dcterms:modified xsi:type="dcterms:W3CDTF">2018-12-24T00:42:25Z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